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5E47"/>
    <a:srgbClr val="2F2B20"/>
    <a:srgbClr val="20487D"/>
    <a:srgbClr val="F5F5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CD7524-DE7E-4BB4-9E74-F028ADF4A988}" type="doc">
      <dgm:prSet loTypeId="urn:microsoft.com/office/officeart/2011/layout/RadialPictureList" loCatId="officeonlin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3C66B8FA-5AE7-4AF0-BFB7-D616805932F8}">
      <dgm:prSet phldrT="[Text]" custT="1"/>
      <dgm:spPr/>
      <dgm:t>
        <a:bodyPr/>
        <a:lstStyle/>
        <a:p>
          <a:pPr algn="ctr">
            <a:spcAft>
              <a:spcPts val="600"/>
            </a:spcAft>
          </a:pPr>
          <a:r>
            <a:rPr lang="en-US" sz="1800" b="1" smtClean="0">
              <a:solidFill>
                <a:srgbClr val="20487D"/>
              </a:solidFill>
              <a:latin typeface="+mj-lt"/>
            </a:rPr>
            <a:t>Explorare, produc</a:t>
          </a:r>
          <a:r>
            <a:rPr lang="ro-RO" sz="1800" b="1" smtClean="0">
              <a:solidFill>
                <a:srgbClr val="20487D"/>
              </a:solidFill>
              <a:latin typeface="+mj-lt"/>
            </a:rPr>
            <a:t>ţie şi Furnizare gaze naturale</a:t>
          </a:r>
          <a:endParaRPr lang="en-US" sz="1800" b="1">
            <a:solidFill>
              <a:srgbClr val="20487D"/>
            </a:solidFill>
            <a:latin typeface="+mj-lt"/>
          </a:endParaRPr>
        </a:p>
      </dgm:t>
    </dgm:pt>
    <dgm:pt modelId="{C5DC326E-DED8-4929-9D08-CAE435DB74D6}" type="parTrans" cxnId="{F70FBC73-84FA-4AA1-96DD-EC19BCFAB995}">
      <dgm:prSet/>
      <dgm:spPr/>
      <dgm:t>
        <a:bodyPr/>
        <a:lstStyle/>
        <a:p>
          <a:endParaRPr lang="en-US"/>
        </a:p>
      </dgm:t>
    </dgm:pt>
    <dgm:pt modelId="{A4B51CD6-2EC3-4801-8938-8DA57A2B25F0}" type="sibTrans" cxnId="{F70FBC73-84FA-4AA1-96DD-EC19BCFAB995}">
      <dgm:prSet/>
      <dgm:spPr/>
      <dgm:t>
        <a:bodyPr/>
        <a:lstStyle/>
        <a:p>
          <a:endParaRPr lang="en-US"/>
        </a:p>
      </dgm:t>
    </dgm:pt>
    <dgm:pt modelId="{61F9221C-03D1-4D39-BDC1-87DA1C0AD5CF}">
      <dgm:prSet phldrT="[Text]" custT="1"/>
      <dgm:spPr/>
      <dgm:t>
        <a:bodyPr lIns="182880"/>
        <a:lstStyle/>
        <a:p>
          <a:pPr algn="ctr">
            <a:spcAft>
              <a:spcPts val="600"/>
            </a:spcAft>
          </a:pPr>
          <a:r>
            <a:rPr lang="ro-RO" sz="1800" b="1" smtClean="0">
              <a:solidFill>
                <a:srgbClr val="20487D"/>
              </a:solidFill>
              <a:latin typeface="+mj-lt"/>
            </a:rPr>
            <a:t>Înmagazinare</a:t>
          </a:r>
          <a:r>
            <a:rPr lang="ro-RO" sz="1800" b="1" smtClean="0">
              <a:solidFill>
                <a:srgbClr val="20487D"/>
              </a:solidFill>
            </a:rPr>
            <a:t> gaze naturale</a:t>
          </a: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fr-FR" sz="1400" b="1" smtClean="0">
              <a:solidFill>
                <a:srgbClr val="20487D"/>
              </a:solidFill>
              <a:latin typeface="Calibri" panose="020F0502020204030204" pitchFamily="34" charset="0"/>
            </a:rPr>
            <a:t>Capacitate: 2,92 miliarde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fr-FR" sz="1400" b="1" smtClean="0">
              <a:solidFill>
                <a:srgbClr val="20487D"/>
              </a:solidFill>
              <a:latin typeface="Calibri" panose="020F0502020204030204" pitchFamily="34" charset="0"/>
            </a:rPr>
            <a:t>mc</a:t>
          </a:r>
          <a:endParaRPr lang="ro-RO" sz="1400" b="1" smtClean="0">
            <a:solidFill>
              <a:srgbClr val="20487D"/>
            </a:solidFill>
            <a:latin typeface="Calibri" panose="020F0502020204030204" pitchFamily="34" charset="0"/>
          </a:endParaRP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Cotă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 piață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 91% 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România</a:t>
          </a:r>
          <a:endParaRPr lang="ro-RO" sz="1400" b="1" smtClean="0">
            <a:solidFill>
              <a:srgbClr val="20487D"/>
            </a:solidFill>
            <a:latin typeface="Calibri" panose="020F0502020204030204" pitchFamily="34" charset="0"/>
          </a:endParaRP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Activitate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reglementată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Planuri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de investiții 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derulare</a:t>
          </a:r>
          <a:endParaRPr lang="ro-RO" sz="1400" b="1" smtClean="0">
            <a:solidFill>
              <a:srgbClr val="20487D"/>
            </a:solidFill>
            <a:latin typeface="Calibri" panose="020F0502020204030204" pitchFamily="34" charset="0"/>
          </a:endParaRPr>
        </a:p>
      </dgm:t>
    </dgm:pt>
    <dgm:pt modelId="{C806BE5E-26F5-4BD7-A47C-D93C39DCB4F9}" type="parTrans" cxnId="{5B32EF84-1F92-4807-B2E6-482CD730A048}">
      <dgm:prSet/>
      <dgm:spPr/>
      <dgm:t>
        <a:bodyPr/>
        <a:lstStyle/>
        <a:p>
          <a:endParaRPr lang="en-US"/>
        </a:p>
      </dgm:t>
    </dgm:pt>
    <dgm:pt modelId="{B192A1A4-ECED-4100-AE87-C4C90DE2D1BD}" type="sibTrans" cxnId="{5B32EF84-1F92-4807-B2E6-482CD730A048}">
      <dgm:prSet/>
      <dgm:spPr/>
      <dgm:t>
        <a:bodyPr/>
        <a:lstStyle/>
        <a:p>
          <a:endParaRPr lang="en-US"/>
        </a:p>
      </dgm:t>
    </dgm:pt>
    <dgm:pt modelId="{F0B11B3A-2D89-4B7C-9BCB-91041449F2A9}">
      <dgm:prSet phldrT="[Text]" custT="1"/>
      <dgm:spPr/>
      <dgm:t>
        <a:bodyPr lIns="182880"/>
        <a:lstStyle/>
        <a:p>
          <a:pPr algn="ctr">
            <a:spcAft>
              <a:spcPts val="600"/>
            </a:spcAft>
          </a:pPr>
          <a:r>
            <a:rPr lang="ro-RO" sz="1800" b="1" smtClean="0">
              <a:solidFill>
                <a:srgbClr val="20487D"/>
              </a:solidFill>
              <a:latin typeface="+mj-lt"/>
            </a:rPr>
            <a:t>Producţie energie electrică</a:t>
          </a:r>
        </a:p>
        <a:p>
          <a:pPr algn="l">
            <a:spcAft>
              <a:spcPts val="200"/>
            </a:spcAft>
          </a:pPr>
          <a:r>
            <a:rPr lang="ro-RO" sz="11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Capacitate totală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 800 MW</a:t>
          </a:r>
          <a:endParaRPr lang="ro-RO" sz="1400" b="1" smtClean="0">
            <a:solidFill>
              <a:srgbClr val="20487D"/>
            </a:solidFill>
            <a:latin typeface="Calibri" panose="020F0502020204030204" pitchFamily="34" charset="0"/>
          </a:endParaRP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Planuri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de investiții 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Calibri" panose="020F0502020204030204" pitchFamily="34" charset="0"/>
            </a:rPr>
            <a:t>derulare</a:t>
          </a:r>
        </a:p>
        <a:p>
          <a:pPr algn="l">
            <a:spcAft>
              <a:spcPts val="2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-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Cotă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piață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2,6%*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2015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,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termeni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energie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electrică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produsă</a:t>
          </a:r>
          <a:endParaRPr lang="en-US" sz="1400" b="1" smtClean="0">
            <a:solidFill>
              <a:srgbClr val="20487D"/>
            </a:solidFill>
            <a:latin typeface="Calibri" panose="020F0502020204030204" pitchFamily="34" charset="0"/>
          </a:endParaRPr>
        </a:p>
        <a:p>
          <a:pPr algn="l">
            <a:spcAft>
              <a:spcPts val="200"/>
            </a:spcAft>
          </a:pPr>
          <a:r>
            <a:rPr lang="en-US" sz="1200" b="1" i="1" smtClean="0">
              <a:solidFill>
                <a:srgbClr val="20487D"/>
              </a:solidFill>
              <a:latin typeface="Calibri" panose="020F0502020204030204" pitchFamily="34" charset="0"/>
            </a:rPr>
            <a:t>	</a:t>
          </a:r>
          <a:r>
            <a:rPr lang="en-US" sz="1100" b="1" i="1" smtClean="0">
              <a:solidFill>
                <a:srgbClr val="20487D"/>
              </a:solidFill>
              <a:latin typeface="Calibri" panose="020F0502020204030204" pitchFamily="34" charset="0"/>
            </a:rPr>
            <a:t>* estimareRomgaz</a:t>
          </a:r>
          <a:endParaRPr lang="en-US" sz="1100" i="1">
            <a:solidFill>
              <a:srgbClr val="20487D"/>
            </a:solidFill>
          </a:endParaRPr>
        </a:p>
      </dgm:t>
    </dgm:pt>
    <dgm:pt modelId="{C741FC15-8FF5-42FB-AD22-2C37634C27E1}" type="parTrans" cxnId="{493DD069-E3B7-431D-8298-684E6016DCC3}">
      <dgm:prSet/>
      <dgm:spPr/>
      <dgm:t>
        <a:bodyPr/>
        <a:lstStyle/>
        <a:p>
          <a:endParaRPr lang="en-US"/>
        </a:p>
      </dgm:t>
    </dgm:pt>
    <dgm:pt modelId="{0E0455E9-D2D1-465F-A57F-5E4F9B672CEA}" type="sibTrans" cxnId="{493DD069-E3B7-431D-8298-684E6016DCC3}">
      <dgm:prSet/>
      <dgm:spPr/>
      <dgm:t>
        <a:bodyPr/>
        <a:lstStyle/>
        <a:p>
          <a:endParaRPr lang="en-US"/>
        </a:p>
      </dgm:t>
    </dgm:pt>
    <dgm:pt modelId="{274AFFAD-279D-41B3-A7FE-4572EEDA629D}">
      <dgm:prSet custT="1"/>
      <dgm:spPr/>
      <dgm:t>
        <a:bodyPr/>
        <a:lstStyle/>
        <a:p>
          <a:pPr algn="l">
            <a:spcAft>
              <a:spcPct val="15000"/>
            </a:spcAft>
          </a:pPr>
          <a:r>
            <a:rPr lang="ro-RO" sz="1400" b="1" smtClean="0">
              <a:solidFill>
                <a:srgbClr val="20487D"/>
              </a:solidFill>
              <a:latin typeface="+mn-lt"/>
            </a:rPr>
            <a:t> Peste 140 de zăcăminte comerciale, potenţial  semnificativ de explorare atât onshore, cât şi offshore, descoperiri importate efectuate recent</a:t>
          </a:r>
          <a:endParaRPr lang="en-US" sz="1400" b="1">
            <a:solidFill>
              <a:srgbClr val="20487D"/>
            </a:solidFill>
            <a:latin typeface="+mn-lt"/>
          </a:endParaRPr>
        </a:p>
      </dgm:t>
    </dgm:pt>
    <dgm:pt modelId="{0FA1FC6F-E2E3-4022-853B-203F6C448C58}" type="parTrans" cxnId="{9E22D39E-5B9D-4356-A974-6BA6B9D8E485}">
      <dgm:prSet/>
      <dgm:spPr/>
      <dgm:t>
        <a:bodyPr/>
        <a:lstStyle/>
        <a:p>
          <a:endParaRPr lang="en-US"/>
        </a:p>
      </dgm:t>
    </dgm:pt>
    <dgm:pt modelId="{B1038039-BA18-4FC7-A691-6BDE2FFAC1D0}" type="sibTrans" cxnId="{9E22D39E-5B9D-4356-A974-6BA6B9D8E485}">
      <dgm:prSet/>
      <dgm:spPr/>
      <dgm:t>
        <a:bodyPr/>
        <a:lstStyle/>
        <a:p>
          <a:endParaRPr lang="en-US"/>
        </a:p>
      </dgm:t>
    </dgm:pt>
    <dgm:pt modelId="{CB2EA184-627B-4469-813A-ADCED7D29620}">
      <dgm:prSet custT="1"/>
      <dgm:spPr/>
      <dgm:t>
        <a:bodyPr/>
        <a:lstStyle/>
        <a:p>
          <a:pPr algn="l">
            <a:spcAft>
              <a:spcPct val="150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U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nul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dintre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ro-RO" sz="1400" b="1" noProof="0" dirty="0" smtClean="0">
              <a:solidFill>
                <a:srgbClr val="20487D"/>
              </a:solidFill>
              <a:latin typeface="Calibri" panose="020F0502020204030204" pitchFamily="34" charset="0"/>
            </a:rPr>
            <a:t>principalii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producătorii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gaze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naturale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din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România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(producție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4,2miliarde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mc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în</a:t>
          </a:r>
          <a:r>
            <a:rPr lang="ro-RO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dirty="0" smtClean="0">
              <a:solidFill>
                <a:srgbClr val="20487D"/>
              </a:solidFill>
              <a:latin typeface="Calibri" panose="020F0502020204030204" pitchFamily="34" charset="0"/>
            </a:rPr>
            <a:t>2016)</a:t>
          </a:r>
          <a:endParaRPr lang="en-US" sz="1400" b="1" dirty="0">
            <a:solidFill>
              <a:srgbClr val="20487D"/>
            </a:solidFill>
            <a:latin typeface="Calibri" panose="020F0502020204030204" pitchFamily="34" charset="0"/>
          </a:endParaRPr>
        </a:p>
      </dgm:t>
    </dgm:pt>
    <dgm:pt modelId="{44111C34-DD74-4F41-8124-6191774C2682}" type="parTrans" cxnId="{0754E32E-F5AF-45FB-8CA3-C53C7DEA3AA5}">
      <dgm:prSet/>
      <dgm:spPr/>
      <dgm:t>
        <a:bodyPr/>
        <a:lstStyle/>
        <a:p>
          <a:endParaRPr lang="en-US"/>
        </a:p>
      </dgm:t>
    </dgm:pt>
    <dgm:pt modelId="{B0DE8C39-F55D-4A47-9BB4-A2809116FB4F}" type="sibTrans" cxnId="{0754E32E-F5AF-45FB-8CA3-C53C7DEA3AA5}">
      <dgm:prSet/>
      <dgm:spPr/>
      <dgm:t>
        <a:bodyPr/>
        <a:lstStyle/>
        <a:p>
          <a:endParaRPr lang="en-US"/>
        </a:p>
      </dgm:t>
    </dgm:pt>
    <dgm:pt modelId="{91C49F31-CEC3-4CF2-A7AB-43779F5BFF60}">
      <dgm:prSet custT="1"/>
      <dgm:spPr/>
      <dgm:t>
        <a:bodyPr/>
        <a:lstStyle/>
        <a:p>
          <a:pPr algn="l">
            <a:spcAft>
              <a:spcPct val="15000"/>
            </a:spcAft>
          </a:pP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Cota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piață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semnificativă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livrările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de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gaze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în</a:t>
          </a:r>
          <a:r>
            <a:rPr lang="ro-RO" sz="1400" b="1" smtClean="0">
              <a:solidFill>
                <a:srgbClr val="20487D"/>
              </a:solidFill>
              <a:latin typeface="Calibri" panose="020F050202020403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Calibri" panose="020F0502020204030204" pitchFamily="34" charset="0"/>
            </a:rPr>
            <a:t>România</a:t>
          </a:r>
          <a:endParaRPr lang="en-US" sz="1400" b="1" smtClean="0">
            <a:solidFill>
              <a:srgbClr val="20487D"/>
            </a:solidFill>
            <a:latin typeface="+mn-lt"/>
          </a:endParaRPr>
        </a:p>
      </dgm:t>
    </dgm:pt>
    <dgm:pt modelId="{FBBCBA82-B886-4DDE-9B77-0B1593F207A4}" type="parTrans" cxnId="{F8C78B55-EAA8-41EF-B57D-F2E8F9B5D15A}">
      <dgm:prSet/>
      <dgm:spPr/>
      <dgm:t>
        <a:bodyPr/>
        <a:lstStyle/>
        <a:p>
          <a:endParaRPr lang="en-US"/>
        </a:p>
      </dgm:t>
    </dgm:pt>
    <dgm:pt modelId="{2CE45289-F6BB-411D-9843-B88CB11B325A}" type="sibTrans" cxnId="{F8C78B55-EAA8-41EF-B57D-F2E8F9B5D15A}">
      <dgm:prSet/>
      <dgm:spPr/>
      <dgm:t>
        <a:bodyPr/>
        <a:lstStyle/>
        <a:p>
          <a:endParaRPr lang="en-US"/>
        </a:p>
      </dgm:t>
    </dgm:pt>
    <dgm:pt modelId="{6A7BDD37-5001-4459-A195-977B0F7911DC}">
      <dgm:prSet/>
      <dgm:spPr/>
      <dgm:t>
        <a:bodyPr/>
        <a:lstStyle/>
        <a:p>
          <a:endParaRPr lang="en-US"/>
        </a:p>
      </dgm:t>
    </dgm:pt>
    <dgm:pt modelId="{E5DD40B3-424A-4714-81F2-B25BAD9E3EDD}" type="parTrans" cxnId="{33C0BF3D-8F3F-4791-A446-9AAF90F694A1}">
      <dgm:prSet/>
      <dgm:spPr/>
      <dgm:t>
        <a:bodyPr/>
        <a:lstStyle/>
        <a:p>
          <a:endParaRPr lang="en-US"/>
        </a:p>
      </dgm:t>
    </dgm:pt>
    <dgm:pt modelId="{DBFDDB0A-6650-46C5-90B0-64BA0AF97267}" type="sibTrans" cxnId="{33C0BF3D-8F3F-4791-A446-9AAF90F694A1}">
      <dgm:prSet/>
      <dgm:spPr/>
      <dgm:t>
        <a:bodyPr/>
        <a:lstStyle/>
        <a:p>
          <a:endParaRPr lang="en-US"/>
        </a:p>
      </dgm:t>
    </dgm:pt>
    <dgm:pt modelId="{536BC2D1-6633-4CB4-8FA1-D9F74F772728}">
      <dgm:prSet phldrT="[Text]" custT="1"/>
      <dgm:spPr>
        <a:blipFill dpi="0" rotWithShape="0">
          <a:blip xmlns:r="http://schemas.openxmlformats.org/officeDocument/2006/relationships" r:embed="rId1">
            <a:extLst>
              <a:ext uri="{28A0092B-C50C-407E-A947-70E740481C1C}"/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o-RO" sz="1100" smtClean="0"/>
        </a:p>
      </dgm:t>
    </dgm:pt>
    <dgm:pt modelId="{39777CC2-E1BF-45B7-B8DF-4FF7902EB49E}" type="sibTrans" cxnId="{F877186B-49A1-41AC-9747-7A3D51E25A7C}">
      <dgm:prSet/>
      <dgm:spPr/>
      <dgm:t>
        <a:bodyPr/>
        <a:lstStyle/>
        <a:p>
          <a:endParaRPr lang="en-US"/>
        </a:p>
      </dgm:t>
    </dgm:pt>
    <dgm:pt modelId="{162E7ACF-990F-4383-8534-687FB8FEB89B}" type="parTrans" cxnId="{F877186B-49A1-41AC-9747-7A3D51E25A7C}">
      <dgm:prSet/>
      <dgm:spPr/>
      <dgm:t>
        <a:bodyPr/>
        <a:lstStyle/>
        <a:p>
          <a:endParaRPr lang="en-US"/>
        </a:p>
      </dgm:t>
    </dgm:pt>
    <dgm:pt modelId="{9FA6DF05-7132-49C9-B2AE-1C77903BE78D}" type="pres">
      <dgm:prSet presAssocID="{46CD7524-DE7E-4BB4-9E74-F028ADF4A988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9E1488AB-C21F-44F5-BAE0-C494972A1B85}" type="pres">
      <dgm:prSet presAssocID="{536BC2D1-6633-4CB4-8FA1-D9F74F772728}" presName="Parent" presStyleLbl="node1" presStyleIdx="0" presStyleCnt="2" custScaleX="83406" custScaleY="84172" custLinFactNeighborX="-55845" custLinFactNeighborY="-1755">
        <dgm:presLayoutVars>
          <dgm:chMax val="4"/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CFC8FCA-F069-48B5-88D7-E079BA692136}" type="pres">
      <dgm:prSet presAssocID="{3C66B8FA-5AE7-4AF0-BFB7-D616805932F8}" presName="Accent" presStyleLbl="node1" presStyleIdx="1" presStyleCnt="2" custScaleX="90227" custScaleY="94369" custLinFactNeighborX="-30817" custLinFactNeighborY="-678"/>
      <dgm:spPr/>
    </dgm:pt>
    <dgm:pt modelId="{11697D62-C817-4F85-A70E-3AB3ABBB5982}" type="pres">
      <dgm:prSet presAssocID="{3C66B8FA-5AE7-4AF0-BFB7-D616805932F8}" presName="Image1" presStyleLbl="fgImgPlace1" presStyleIdx="0" presStyleCnt="3" custScaleX="93116" custScaleY="93090" custLinFactX="-10502" custLinFactNeighborX="-100000" custLinFactNeighborY="-18796"/>
      <dgm:spPr>
        <a:blipFill>
          <a:blip xmlns:r="http://schemas.openxmlformats.org/officeDocument/2006/relationships" r:embed="rId2" cstate="print">
            <a:extLst>
              <a:ext uri="{28A0092B-C50C-407E-A947-70E740481C1C}"/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0B36FAE7-E4EB-405A-B71C-6CFAB3A5CB5C}" type="pres">
      <dgm:prSet presAssocID="{3C66B8FA-5AE7-4AF0-BFB7-D616805932F8}" presName="Child1" presStyleLbl="revTx" presStyleIdx="0" presStyleCnt="3" custScaleX="200362" custScaleY="102282" custLinFactNeighborX="-33038" custLinFactNeighborY="-99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C109E-F635-424E-99CD-4C1DA3E94E3C}" type="pres">
      <dgm:prSet presAssocID="{61F9221C-03D1-4D39-BDC1-87DA1C0AD5CF}" presName="Image2" presStyleCnt="0"/>
      <dgm:spPr/>
    </dgm:pt>
    <dgm:pt modelId="{F8324D54-22B1-4472-A2E8-BAB3E48AFB08}" type="pres">
      <dgm:prSet presAssocID="{61F9221C-03D1-4D39-BDC1-87DA1C0AD5CF}" presName="Image" presStyleLbl="fgImgPlace1" presStyleIdx="1" presStyleCnt="3" custScaleX="93116" custScaleY="93090" custLinFactX="-655" custLinFactNeighborX="-100000" custLinFactNeighborY="8043"/>
      <dgm:spPr>
        <a:blipFill dpi="0" rotWithShape="1">
          <a:blip xmlns:r="http://schemas.openxmlformats.org/officeDocument/2006/relationships" r:embed="rId3" cstate="print">
            <a:extLst>
              <a:ext uri="{28A0092B-C50C-407E-A947-70E740481C1C}"/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90F50B72-A81B-403A-8878-C3F91374A0B6}" type="pres">
      <dgm:prSet presAssocID="{61F9221C-03D1-4D39-BDC1-87DA1C0AD5CF}" presName="Child2" presStyleLbl="revTx" presStyleIdx="1" presStyleCnt="3" custScaleX="179003" custScaleY="110000" custLinFactNeighborX="-40401" custLinFactNeighborY="168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DB64C1-D939-41D1-A4EA-5FDB914AD611}" type="pres">
      <dgm:prSet presAssocID="{F0B11B3A-2D89-4B7C-9BCB-91041449F2A9}" presName="Image3" presStyleCnt="0"/>
      <dgm:spPr/>
    </dgm:pt>
    <dgm:pt modelId="{8635AC3E-C6F4-4001-9064-89F62375DBE7}" type="pres">
      <dgm:prSet presAssocID="{F0B11B3A-2D89-4B7C-9BCB-91041449F2A9}" presName="Image" presStyleLbl="fgImgPlace1" presStyleIdx="2" presStyleCnt="3" custScaleX="93116" custScaleY="93090" custLinFactX="-10502" custLinFactNeighborX="-100000" custLinFactNeighborY="23578"/>
      <dgm:spPr>
        <a:blipFill dpi="0" rotWithShape="1">
          <a:blip xmlns:r="http://schemas.openxmlformats.org/officeDocument/2006/relationships" r:embed="rId4" cstate="print">
            <a:extLst>
              <a:ext uri="{28A0092B-C50C-407E-A947-70E740481C1C}"/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03A5008-CC6E-4776-BF03-4783F6B5888D}" type="pres">
      <dgm:prSet presAssocID="{F0B11B3A-2D89-4B7C-9BCB-91041449F2A9}" presName="Child3" presStyleLbl="revTx" presStyleIdx="2" presStyleCnt="3" custScaleX="199010" custScaleY="90360" custLinFactNeighborX="-22845" custLinFactNeighborY="17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D476CF-AAE8-440E-BF9F-5F7FF9CE0647}" type="presOf" srcId="{91C49F31-CEC3-4CF2-A7AB-43779F5BFF60}" destId="{0B36FAE7-E4EB-405A-B71C-6CFAB3A5CB5C}" srcOrd="0" destOrd="3" presId="urn:microsoft.com/office/officeart/2011/layout/RadialPictureList"/>
    <dgm:cxn modelId="{9E22D39E-5B9D-4356-A974-6BA6B9D8E485}" srcId="{3C66B8FA-5AE7-4AF0-BFB7-D616805932F8}" destId="{274AFFAD-279D-41B3-A7FE-4572EEDA629D}" srcOrd="0" destOrd="0" parTransId="{0FA1FC6F-E2E3-4022-853B-203F6C448C58}" sibTransId="{B1038039-BA18-4FC7-A691-6BDE2FFAC1D0}"/>
    <dgm:cxn modelId="{493DD069-E3B7-431D-8298-684E6016DCC3}" srcId="{536BC2D1-6633-4CB4-8FA1-D9F74F772728}" destId="{F0B11B3A-2D89-4B7C-9BCB-91041449F2A9}" srcOrd="2" destOrd="0" parTransId="{C741FC15-8FF5-42FB-AD22-2C37634C27E1}" sibTransId="{0E0455E9-D2D1-465F-A57F-5E4F9B672CEA}"/>
    <dgm:cxn modelId="{5B32EF84-1F92-4807-B2E6-482CD730A048}" srcId="{536BC2D1-6633-4CB4-8FA1-D9F74F772728}" destId="{61F9221C-03D1-4D39-BDC1-87DA1C0AD5CF}" srcOrd="1" destOrd="0" parTransId="{C806BE5E-26F5-4BD7-A47C-D93C39DCB4F9}" sibTransId="{B192A1A4-ECED-4100-AE87-C4C90DE2D1BD}"/>
    <dgm:cxn modelId="{F70FBC73-84FA-4AA1-96DD-EC19BCFAB995}" srcId="{536BC2D1-6633-4CB4-8FA1-D9F74F772728}" destId="{3C66B8FA-5AE7-4AF0-BFB7-D616805932F8}" srcOrd="0" destOrd="0" parTransId="{C5DC326E-DED8-4929-9D08-CAE435DB74D6}" sibTransId="{A4B51CD6-2EC3-4801-8938-8DA57A2B25F0}"/>
    <dgm:cxn modelId="{04F9A934-8739-4072-AEA7-61D32AFF815F}" type="presOf" srcId="{61F9221C-03D1-4D39-BDC1-87DA1C0AD5CF}" destId="{90F50B72-A81B-403A-8878-C3F91374A0B6}" srcOrd="0" destOrd="0" presId="urn:microsoft.com/office/officeart/2011/layout/RadialPictureList"/>
    <dgm:cxn modelId="{F877186B-49A1-41AC-9747-7A3D51E25A7C}" srcId="{46CD7524-DE7E-4BB4-9E74-F028ADF4A988}" destId="{536BC2D1-6633-4CB4-8FA1-D9F74F772728}" srcOrd="0" destOrd="0" parTransId="{162E7ACF-990F-4383-8534-687FB8FEB89B}" sibTransId="{39777CC2-E1BF-45B7-B8DF-4FF7902EB49E}"/>
    <dgm:cxn modelId="{9B321043-4AF2-490B-B077-411804EB3CAA}" type="presOf" srcId="{F0B11B3A-2D89-4B7C-9BCB-91041449F2A9}" destId="{C03A5008-CC6E-4776-BF03-4783F6B5888D}" srcOrd="0" destOrd="0" presId="urn:microsoft.com/office/officeart/2011/layout/RadialPictureList"/>
    <dgm:cxn modelId="{33C0BF3D-8F3F-4791-A446-9AAF90F694A1}" srcId="{46CD7524-DE7E-4BB4-9E74-F028ADF4A988}" destId="{6A7BDD37-5001-4459-A195-977B0F7911DC}" srcOrd="1" destOrd="0" parTransId="{E5DD40B3-424A-4714-81F2-B25BAD9E3EDD}" sibTransId="{DBFDDB0A-6650-46C5-90B0-64BA0AF97267}"/>
    <dgm:cxn modelId="{5A1074F4-F36A-4350-9EA9-13D7C0A11005}" type="presOf" srcId="{274AFFAD-279D-41B3-A7FE-4572EEDA629D}" destId="{0B36FAE7-E4EB-405A-B71C-6CFAB3A5CB5C}" srcOrd="0" destOrd="1" presId="urn:microsoft.com/office/officeart/2011/layout/RadialPictureList"/>
    <dgm:cxn modelId="{8253C656-1A5F-4D81-B624-BABA0A4589C1}" type="presOf" srcId="{46CD7524-DE7E-4BB4-9E74-F028ADF4A988}" destId="{9FA6DF05-7132-49C9-B2AE-1C77903BE78D}" srcOrd="0" destOrd="0" presId="urn:microsoft.com/office/officeart/2011/layout/RadialPictureList"/>
    <dgm:cxn modelId="{0754E32E-F5AF-45FB-8CA3-C53C7DEA3AA5}" srcId="{3C66B8FA-5AE7-4AF0-BFB7-D616805932F8}" destId="{CB2EA184-627B-4469-813A-ADCED7D29620}" srcOrd="1" destOrd="0" parTransId="{44111C34-DD74-4F41-8124-6191774C2682}" sibTransId="{B0DE8C39-F55D-4A47-9BB4-A2809116FB4F}"/>
    <dgm:cxn modelId="{9FE8883B-1305-47A8-8624-BAE866FC3675}" type="presOf" srcId="{3C66B8FA-5AE7-4AF0-BFB7-D616805932F8}" destId="{0B36FAE7-E4EB-405A-B71C-6CFAB3A5CB5C}" srcOrd="0" destOrd="0" presId="urn:microsoft.com/office/officeart/2011/layout/RadialPictureList"/>
    <dgm:cxn modelId="{11496A4F-C3D7-48BE-A137-24369C89611A}" type="presOf" srcId="{CB2EA184-627B-4469-813A-ADCED7D29620}" destId="{0B36FAE7-E4EB-405A-B71C-6CFAB3A5CB5C}" srcOrd="0" destOrd="2" presId="urn:microsoft.com/office/officeart/2011/layout/RadialPictureList"/>
    <dgm:cxn modelId="{F8C78B55-EAA8-41EF-B57D-F2E8F9B5D15A}" srcId="{3C66B8FA-5AE7-4AF0-BFB7-D616805932F8}" destId="{91C49F31-CEC3-4CF2-A7AB-43779F5BFF60}" srcOrd="2" destOrd="0" parTransId="{FBBCBA82-B886-4DDE-9B77-0B1593F207A4}" sibTransId="{2CE45289-F6BB-411D-9843-B88CB11B325A}"/>
    <dgm:cxn modelId="{5F794F27-AED4-4F5E-837F-FE35A1BD0327}" type="presOf" srcId="{536BC2D1-6633-4CB4-8FA1-D9F74F772728}" destId="{9E1488AB-C21F-44F5-BAE0-C494972A1B85}" srcOrd="0" destOrd="0" presId="urn:microsoft.com/office/officeart/2011/layout/RadialPictureList"/>
    <dgm:cxn modelId="{FB1BD329-BA89-4513-9DD8-5E69CE48AA82}" type="presParOf" srcId="{9FA6DF05-7132-49C9-B2AE-1C77903BE78D}" destId="{9E1488AB-C21F-44F5-BAE0-C494972A1B85}" srcOrd="0" destOrd="0" presId="urn:microsoft.com/office/officeart/2011/layout/RadialPictureList"/>
    <dgm:cxn modelId="{A90ABE74-408F-4417-B742-E2DE07D6A068}" type="presParOf" srcId="{9FA6DF05-7132-49C9-B2AE-1C77903BE78D}" destId="{FCFC8FCA-F069-48B5-88D7-E079BA692136}" srcOrd="1" destOrd="0" presId="urn:microsoft.com/office/officeart/2011/layout/RadialPictureList"/>
    <dgm:cxn modelId="{4A6CC397-5415-4D5C-B38B-D4AA84F2001C}" type="presParOf" srcId="{9FA6DF05-7132-49C9-B2AE-1C77903BE78D}" destId="{11697D62-C817-4F85-A70E-3AB3ABBB5982}" srcOrd="2" destOrd="0" presId="urn:microsoft.com/office/officeart/2011/layout/RadialPictureList"/>
    <dgm:cxn modelId="{479DF36E-D5FB-4538-A447-2D261DD9576A}" type="presParOf" srcId="{9FA6DF05-7132-49C9-B2AE-1C77903BE78D}" destId="{0B36FAE7-E4EB-405A-B71C-6CFAB3A5CB5C}" srcOrd="3" destOrd="0" presId="urn:microsoft.com/office/officeart/2011/layout/RadialPictureList"/>
    <dgm:cxn modelId="{20B53E47-58A0-4601-B510-3AE9042FEA4A}" type="presParOf" srcId="{9FA6DF05-7132-49C9-B2AE-1C77903BE78D}" destId="{497C109E-F635-424E-99CD-4C1DA3E94E3C}" srcOrd="4" destOrd="0" presId="urn:microsoft.com/office/officeart/2011/layout/RadialPictureList"/>
    <dgm:cxn modelId="{9D984F3C-FBDD-4E37-901C-398D84D7E3FD}" type="presParOf" srcId="{497C109E-F635-424E-99CD-4C1DA3E94E3C}" destId="{F8324D54-22B1-4472-A2E8-BAB3E48AFB08}" srcOrd="0" destOrd="0" presId="urn:microsoft.com/office/officeart/2011/layout/RadialPictureList"/>
    <dgm:cxn modelId="{CF3B78F8-0CCE-4888-A72C-1C49E1E44B2A}" type="presParOf" srcId="{9FA6DF05-7132-49C9-B2AE-1C77903BE78D}" destId="{90F50B72-A81B-403A-8878-C3F91374A0B6}" srcOrd="5" destOrd="0" presId="urn:microsoft.com/office/officeart/2011/layout/RadialPictureList"/>
    <dgm:cxn modelId="{0FC79117-43AA-468C-9E6A-7BF5683BFE0E}" type="presParOf" srcId="{9FA6DF05-7132-49C9-B2AE-1C77903BE78D}" destId="{3CDB64C1-D939-41D1-A4EA-5FDB914AD611}" srcOrd="6" destOrd="0" presId="urn:microsoft.com/office/officeart/2011/layout/RadialPictureList"/>
    <dgm:cxn modelId="{B89743E8-EACD-4A3B-A4B9-058BFB59E931}" type="presParOf" srcId="{3CDB64C1-D939-41D1-A4EA-5FDB914AD611}" destId="{8635AC3E-C6F4-4001-9064-89F62375DBE7}" srcOrd="0" destOrd="0" presId="urn:microsoft.com/office/officeart/2011/layout/RadialPictureList"/>
    <dgm:cxn modelId="{7667AB0C-4DE5-4A5F-935A-4E22A59120D0}" type="presParOf" srcId="{9FA6DF05-7132-49C9-B2AE-1C77903BE78D}" destId="{C03A5008-CC6E-4776-BF03-4783F6B5888D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78D8CD-0E3E-47BD-9B5E-49A7560ED5F2}" type="doc">
      <dgm:prSet loTypeId="urn:microsoft.com/office/officeart/2005/8/layout/cycle1" loCatId="cycle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7E7E6050-2AFA-424F-9D13-32C918704334}">
      <dgm:prSet phldrT="[Text]" custT="1"/>
      <dgm:spPr/>
      <dgm:t>
        <a:bodyPr/>
        <a:lstStyle/>
        <a:p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Îmbunătățirea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continuă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a performanțelor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societății</a:t>
          </a:r>
          <a:endParaRPr lang="en-US" sz="1400" b="1">
            <a:solidFill>
              <a:srgbClr val="20487D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B5CEE0-87FD-4120-B3A7-752C45642365}" type="parTrans" cxnId="{99BD26AF-D80A-43EA-8FE5-C4799D6653AE}">
      <dgm:prSet/>
      <dgm:spPr/>
      <dgm:t>
        <a:bodyPr/>
        <a:lstStyle/>
        <a:p>
          <a:endParaRPr lang="en-US"/>
        </a:p>
      </dgm:t>
    </dgm:pt>
    <dgm:pt modelId="{34988950-504D-41EE-A82C-BA37802744D4}" type="sibTrans" cxnId="{99BD26AF-D80A-43EA-8FE5-C4799D6653AE}">
      <dgm:prSet/>
      <dgm:spPr/>
      <dgm:t>
        <a:bodyPr/>
        <a:lstStyle/>
        <a:p>
          <a:endParaRPr lang="en-US"/>
        </a:p>
      </dgm:t>
    </dgm:pt>
    <dgm:pt modelId="{C33B249A-02FD-4B14-9505-9620CFDBDD22}">
      <dgm:prSet phldrT="[Text]" custT="1"/>
      <dgm:spPr/>
      <dgm:t>
        <a:bodyPr/>
        <a:lstStyle/>
        <a:p>
          <a:r>
            <a:rPr lang="en-US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Menținerea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declinului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natural al producției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 gaze la maximum 1,5%/an</a:t>
          </a:r>
          <a:endParaRPr lang="en-US" sz="1400" b="1">
            <a:solidFill>
              <a:srgbClr val="20487D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A9C968-6698-4BB6-8058-5F5E17F36C9F}" type="parTrans" cxnId="{FF0F3873-68AF-4B49-983C-08D5D5742D50}">
      <dgm:prSet/>
      <dgm:spPr/>
      <dgm:t>
        <a:bodyPr/>
        <a:lstStyle/>
        <a:p>
          <a:endParaRPr lang="en-US"/>
        </a:p>
      </dgm:t>
    </dgm:pt>
    <dgm:pt modelId="{4F6C8613-93AD-43A7-BF74-6380FFF8FCEE}" type="sibTrans" cxnId="{FF0F3873-68AF-4B49-983C-08D5D5742D50}">
      <dgm:prSet/>
      <dgm:spPr/>
      <dgm:t>
        <a:bodyPr/>
        <a:lstStyle/>
        <a:p>
          <a:endParaRPr lang="en-US"/>
        </a:p>
      </dgm:t>
    </dgm:pt>
    <dgm:pt modelId="{B2986D83-37AE-4E5C-ACD4-A4A0E1D868A0}">
      <dgm:prSet phldrT="[Text]" custT="1"/>
      <dgm:spPr/>
      <dgm:t>
        <a:bodyPr/>
        <a:lstStyle/>
        <a:p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Abordarea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provocărilor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pieței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 gaze și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energie</a:t>
          </a:r>
          <a:endParaRPr lang="en-US" sz="1400" b="1">
            <a:solidFill>
              <a:srgbClr val="20487D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38BFFB-703A-4414-8A24-C3E0A919BB20}" type="parTrans" cxnId="{46B581E1-45A1-4C69-A281-4AEE174BB86E}">
      <dgm:prSet/>
      <dgm:spPr/>
      <dgm:t>
        <a:bodyPr/>
        <a:lstStyle/>
        <a:p>
          <a:endParaRPr lang="en-US"/>
        </a:p>
      </dgm:t>
    </dgm:pt>
    <dgm:pt modelId="{1D5013A4-D17D-47DB-9AA2-165EBE7290C0}" type="sibTrans" cxnId="{46B581E1-45A1-4C69-A281-4AEE174BB86E}">
      <dgm:prSet/>
      <dgm:spPr/>
      <dgm:t>
        <a:bodyPr/>
        <a:lstStyle/>
        <a:p>
          <a:endParaRPr lang="en-US"/>
        </a:p>
      </dgm:t>
    </dgm:pt>
    <dgm:pt modelId="{38462D96-E3C2-4649-847A-EFBFD9C4B27D}">
      <dgm:prSet phldrT="[Text]" custT="1"/>
      <dgm:spPr/>
      <dgm:t>
        <a:bodyPr/>
        <a:lstStyle/>
        <a:p>
          <a:r>
            <a:rPr lang="vi-VN" sz="1400" b="1" smtClean="0">
              <a:solidFill>
                <a:srgbClr val="20487D"/>
              </a:solidFill>
              <a:latin typeface="+mn-lt"/>
            </a:rPr>
            <a:t>Modernizarea</a:t>
          </a:r>
          <a:r>
            <a:rPr lang="ro-RO" sz="1400" b="1" smtClean="0">
              <a:solidFill>
                <a:srgbClr val="20487D"/>
              </a:solidFill>
              <a:latin typeface="+mn-lt"/>
            </a:rPr>
            <a:t> </a:t>
          </a:r>
          <a:r>
            <a:rPr lang="vi-VN" sz="1400" b="1" smtClean="0">
              <a:solidFill>
                <a:srgbClr val="20487D"/>
              </a:solidFill>
              <a:latin typeface="+mn-lt"/>
            </a:rPr>
            <a:t>și</a:t>
          </a:r>
          <a:r>
            <a:rPr lang="ro-RO" sz="1400" b="1" smtClean="0">
              <a:solidFill>
                <a:srgbClr val="20487D"/>
              </a:solidFill>
              <a:latin typeface="+mn-lt"/>
            </a:rPr>
            <a:t> </a:t>
          </a:r>
          <a:r>
            <a:rPr lang="vi-VN" sz="1400" b="1" smtClean="0">
              <a:solidFill>
                <a:srgbClr val="20487D"/>
              </a:solidFill>
              <a:latin typeface="+mn-lt"/>
            </a:rPr>
            <a:t>creșterea</a:t>
          </a:r>
          <a:r>
            <a:rPr lang="ro-RO" sz="1400" b="1" smtClean="0">
              <a:solidFill>
                <a:srgbClr val="20487D"/>
              </a:solidFill>
              <a:latin typeface="+mn-lt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eficienței</a:t>
          </a:r>
          <a:r>
            <a:rPr lang="ro-RO" sz="1400" b="1" smtClean="0">
              <a:solidFill>
                <a:srgbClr val="20487D"/>
              </a:solidFill>
              <a:latin typeface="+mn-lt"/>
            </a:rPr>
            <a:t> </a:t>
          </a:r>
          <a:r>
            <a:rPr lang="vi-VN" sz="1400" b="1" smtClean="0">
              <a:solidFill>
                <a:srgbClr val="20487D"/>
              </a:solidFill>
              <a:latin typeface="+mn-lt"/>
            </a:rPr>
            <a:t>activității de înmagazinare</a:t>
          </a:r>
          <a:r>
            <a:rPr lang="ro-RO" sz="1400" b="1" smtClean="0">
              <a:solidFill>
                <a:srgbClr val="20487D"/>
              </a:solidFill>
              <a:latin typeface="+mn-lt"/>
            </a:rPr>
            <a:t> </a:t>
          </a:r>
          <a:r>
            <a:rPr lang="vi-VN" sz="1400" b="1" smtClean="0">
              <a:solidFill>
                <a:srgbClr val="20487D"/>
              </a:solidFill>
              <a:latin typeface="+mn-lt"/>
            </a:rPr>
            <a:t>subterană</a:t>
          </a:r>
          <a:endParaRPr lang="en-US" sz="1400" b="1">
            <a:solidFill>
              <a:srgbClr val="20487D"/>
            </a:solidFill>
            <a:latin typeface="+mn-lt"/>
          </a:endParaRPr>
        </a:p>
      </dgm:t>
    </dgm:pt>
    <dgm:pt modelId="{11D13FB9-C1D7-4D78-ADEF-49569C889F80}" type="parTrans" cxnId="{305158F2-6D2C-4C1E-BD7E-860D5A248E10}">
      <dgm:prSet/>
      <dgm:spPr/>
      <dgm:t>
        <a:bodyPr/>
        <a:lstStyle/>
        <a:p>
          <a:endParaRPr lang="en-US"/>
        </a:p>
      </dgm:t>
    </dgm:pt>
    <dgm:pt modelId="{EAC2F266-5CDF-4264-B45B-AE1227C2EC48}" type="sibTrans" cxnId="{305158F2-6D2C-4C1E-BD7E-860D5A248E10}">
      <dgm:prSet/>
      <dgm:spPr/>
      <dgm:t>
        <a:bodyPr/>
        <a:lstStyle/>
        <a:p>
          <a:endParaRPr lang="en-US"/>
        </a:p>
      </dgm:t>
    </dgm:pt>
    <dgm:pt modelId="{414A3B3E-1976-48D6-90D5-6AB90763BBF8}">
      <dgm:prSet custT="1"/>
      <dgm:spPr/>
      <dgm:t>
        <a:bodyPr/>
        <a:lstStyle/>
        <a:p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Efectuarea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 investitii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 peste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1 miliard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lei, în principal în activitățile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de explorare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și</a:t>
          </a:r>
          <a:r>
            <a:rPr lang="ro-RO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vi-VN" sz="1400" b="1" smtClean="0">
              <a:solidFill>
                <a:srgbClr val="20487D"/>
              </a:solidFill>
              <a:latin typeface="Arial" panose="020B0604020202020204" pitchFamily="34" charset="0"/>
              <a:cs typeface="Arial" panose="020B0604020202020204" pitchFamily="34" charset="0"/>
            </a:rPr>
            <a:t>producție</a:t>
          </a:r>
          <a:endParaRPr lang="en-US" sz="1400" b="1">
            <a:solidFill>
              <a:srgbClr val="20487D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D81EA0-24BC-45BC-97E1-14159DAC1F45}" type="parTrans" cxnId="{D4E39EE9-D3BD-41B6-89C6-5D06459DEF95}">
      <dgm:prSet/>
      <dgm:spPr/>
      <dgm:t>
        <a:bodyPr/>
        <a:lstStyle/>
        <a:p>
          <a:endParaRPr lang="en-US"/>
        </a:p>
      </dgm:t>
    </dgm:pt>
    <dgm:pt modelId="{AA1B9FA7-39C8-4ADB-9370-266C3DCA6A21}" type="sibTrans" cxnId="{D4E39EE9-D3BD-41B6-89C6-5D06459DEF95}">
      <dgm:prSet/>
      <dgm:spPr/>
      <dgm:t>
        <a:bodyPr/>
        <a:lstStyle/>
        <a:p>
          <a:endParaRPr lang="en-US"/>
        </a:p>
      </dgm:t>
    </dgm:pt>
    <dgm:pt modelId="{BB094929-E044-4B32-9B1A-2B47777353DC}" type="pres">
      <dgm:prSet presAssocID="{6278D8CD-0E3E-47BD-9B5E-49A7560ED5F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5E2DA9-84B9-45C6-BE64-44E0334B52F7}" type="pres">
      <dgm:prSet presAssocID="{7E7E6050-2AFA-424F-9D13-32C918704334}" presName="dummy" presStyleCnt="0"/>
      <dgm:spPr/>
    </dgm:pt>
    <dgm:pt modelId="{BD223DA0-F3D7-4A0A-8825-D6BEB061E2A8}" type="pres">
      <dgm:prSet presAssocID="{7E7E6050-2AFA-424F-9D13-32C918704334}" presName="node" presStyleLbl="revTx" presStyleIdx="0" presStyleCnt="5" custScaleX="149722" custScaleY="72634" custRadScaleRad="95628" custRadScaleInc="607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910FF-B9AE-42F4-80A1-7B6F83281C85}" type="pres">
      <dgm:prSet presAssocID="{34988950-504D-41EE-A82C-BA37802744D4}" presName="sibTrans" presStyleLbl="node1" presStyleIdx="0" presStyleCnt="5"/>
      <dgm:spPr/>
      <dgm:t>
        <a:bodyPr/>
        <a:lstStyle/>
        <a:p>
          <a:endParaRPr lang="en-US"/>
        </a:p>
      </dgm:t>
    </dgm:pt>
    <dgm:pt modelId="{97209B90-28AC-402A-BC69-1984DDC82F95}" type="pres">
      <dgm:prSet presAssocID="{C33B249A-02FD-4B14-9505-9620CFDBDD22}" presName="dummy" presStyleCnt="0"/>
      <dgm:spPr/>
    </dgm:pt>
    <dgm:pt modelId="{0B218B7D-9323-491A-86A0-3CBD35C36FAC}" type="pres">
      <dgm:prSet presAssocID="{C33B249A-02FD-4B14-9505-9620CFDBDD22}" presName="node" presStyleLbl="revTx" presStyleIdx="1" presStyleCnt="5" custScaleX="150475" custScaleY="78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C13D0-3272-4A64-8E8B-27D88234A522}" type="pres">
      <dgm:prSet presAssocID="{4F6C8613-93AD-43A7-BF74-6380FFF8FCEE}" presName="sibTrans" presStyleLbl="node1" presStyleIdx="1" presStyleCnt="5" custScaleX="126488" custScaleY="104722"/>
      <dgm:spPr/>
      <dgm:t>
        <a:bodyPr/>
        <a:lstStyle/>
        <a:p>
          <a:endParaRPr lang="en-US"/>
        </a:p>
      </dgm:t>
    </dgm:pt>
    <dgm:pt modelId="{A76BBD04-161F-47F7-8876-26D2C31C2A0C}" type="pres">
      <dgm:prSet presAssocID="{414A3B3E-1976-48D6-90D5-6AB90763BBF8}" presName="dummy" presStyleCnt="0"/>
      <dgm:spPr/>
    </dgm:pt>
    <dgm:pt modelId="{7E9F8FAA-7A6D-40B9-914F-5AE9F9FD4F2F}" type="pres">
      <dgm:prSet presAssocID="{414A3B3E-1976-48D6-90D5-6AB90763BBF8}" presName="node" presStyleLbl="revTx" presStyleIdx="2" presStyleCnt="5" custScaleX="1853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48A32-6865-4B9B-9699-6710C6DB4C81}" type="pres">
      <dgm:prSet presAssocID="{AA1B9FA7-39C8-4ADB-9370-266C3DCA6A21}" presName="sibTrans" presStyleLbl="node1" presStyleIdx="2" presStyleCnt="5" custScaleX="112357" custScaleY="113638"/>
      <dgm:spPr/>
      <dgm:t>
        <a:bodyPr/>
        <a:lstStyle/>
        <a:p>
          <a:endParaRPr lang="en-US"/>
        </a:p>
      </dgm:t>
    </dgm:pt>
    <dgm:pt modelId="{6120E2C2-CC65-40E4-BDBC-13068C4FD420}" type="pres">
      <dgm:prSet presAssocID="{B2986D83-37AE-4E5C-ACD4-A4A0E1D868A0}" presName="dummy" presStyleCnt="0"/>
      <dgm:spPr/>
    </dgm:pt>
    <dgm:pt modelId="{B5BE4D5B-715B-4CDF-AAF4-896F952715ED}" type="pres">
      <dgm:prSet presAssocID="{B2986D83-37AE-4E5C-ACD4-A4A0E1D868A0}" presName="node" presStyleLbl="revTx" presStyleIdx="3" presStyleCnt="5" custScaleX="158376" custScaleY="67441" custRadScaleRad="105457" custRadScaleInc="-95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B9CB9-49DB-44B8-AB7D-F99B50908099}" type="pres">
      <dgm:prSet presAssocID="{1D5013A4-D17D-47DB-9AA2-165EBE7290C0}" presName="sibTrans" presStyleLbl="node1" presStyleIdx="3" presStyleCnt="5"/>
      <dgm:spPr/>
      <dgm:t>
        <a:bodyPr/>
        <a:lstStyle/>
        <a:p>
          <a:endParaRPr lang="en-US"/>
        </a:p>
      </dgm:t>
    </dgm:pt>
    <dgm:pt modelId="{8A752F15-F21B-4051-9B51-F3219981D87A}" type="pres">
      <dgm:prSet presAssocID="{38462D96-E3C2-4649-847A-EFBFD9C4B27D}" presName="dummy" presStyleCnt="0"/>
      <dgm:spPr/>
    </dgm:pt>
    <dgm:pt modelId="{C1A50B0E-6849-4065-8936-A3FD90112C73}" type="pres">
      <dgm:prSet presAssocID="{38462D96-E3C2-4649-847A-EFBFD9C4B27D}" presName="node" presStyleLbl="revTx" presStyleIdx="4" presStyleCnt="5" custScaleX="148475" custScaleY="100617" custRadScaleRad="96686" custRadScaleInc="-9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77D50-2932-4D40-9D26-401DB5481A49}" type="pres">
      <dgm:prSet presAssocID="{EAC2F266-5CDF-4264-B45B-AE1227C2EC48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58ED6501-38FC-4EEE-86C2-82113CB81D42}" type="presOf" srcId="{6278D8CD-0E3E-47BD-9B5E-49A7560ED5F2}" destId="{BB094929-E044-4B32-9B1A-2B47777353DC}" srcOrd="0" destOrd="0" presId="urn:microsoft.com/office/officeart/2005/8/layout/cycle1"/>
    <dgm:cxn modelId="{5BA3A5EB-AC91-412C-B98F-70108B15E7D2}" type="presOf" srcId="{AA1B9FA7-39C8-4ADB-9370-266C3DCA6A21}" destId="{EE248A32-6865-4B9B-9699-6710C6DB4C81}" srcOrd="0" destOrd="0" presId="urn:microsoft.com/office/officeart/2005/8/layout/cycle1"/>
    <dgm:cxn modelId="{99BD26AF-D80A-43EA-8FE5-C4799D6653AE}" srcId="{6278D8CD-0E3E-47BD-9B5E-49A7560ED5F2}" destId="{7E7E6050-2AFA-424F-9D13-32C918704334}" srcOrd="0" destOrd="0" parTransId="{FFB5CEE0-87FD-4120-B3A7-752C45642365}" sibTransId="{34988950-504D-41EE-A82C-BA37802744D4}"/>
    <dgm:cxn modelId="{C0E1D16B-5D78-4C33-AAB7-BC989B906ADD}" type="presOf" srcId="{B2986D83-37AE-4E5C-ACD4-A4A0E1D868A0}" destId="{B5BE4D5B-715B-4CDF-AAF4-896F952715ED}" srcOrd="0" destOrd="0" presId="urn:microsoft.com/office/officeart/2005/8/layout/cycle1"/>
    <dgm:cxn modelId="{27E4AE95-4155-42C5-A447-1090BACC48FD}" type="presOf" srcId="{4F6C8613-93AD-43A7-BF74-6380FFF8FCEE}" destId="{E1FC13D0-3272-4A64-8E8B-27D88234A522}" srcOrd="0" destOrd="0" presId="urn:microsoft.com/office/officeart/2005/8/layout/cycle1"/>
    <dgm:cxn modelId="{14AFF92E-F9BA-4F86-8E49-2C905369AA8E}" type="presOf" srcId="{1D5013A4-D17D-47DB-9AA2-165EBE7290C0}" destId="{418B9CB9-49DB-44B8-AB7D-F99B50908099}" srcOrd="0" destOrd="0" presId="urn:microsoft.com/office/officeart/2005/8/layout/cycle1"/>
    <dgm:cxn modelId="{C3C1DD9A-0AAC-4338-A690-B46DFEA1DC35}" type="presOf" srcId="{38462D96-E3C2-4649-847A-EFBFD9C4B27D}" destId="{C1A50B0E-6849-4065-8936-A3FD90112C73}" srcOrd="0" destOrd="0" presId="urn:microsoft.com/office/officeart/2005/8/layout/cycle1"/>
    <dgm:cxn modelId="{FF0F3873-68AF-4B49-983C-08D5D5742D50}" srcId="{6278D8CD-0E3E-47BD-9B5E-49A7560ED5F2}" destId="{C33B249A-02FD-4B14-9505-9620CFDBDD22}" srcOrd="1" destOrd="0" parTransId="{07A9C968-6698-4BB6-8058-5F5E17F36C9F}" sibTransId="{4F6C8613-93AD-43A7-BF74-6380FFF8FCEE}"/>
    <dgm:cxn modelId="{D4E39EE9-D3BD-41B6-89C6-5D06459DEF95}" srcId="{6278D8CD-0E3E-47BD-9B5E-49A7560ED5F2}" destId="{414A3B3E-1976-48D6-90D5-6AB90763BBF8}" srcOrd="2" destOrd="0" parTransId="{BFD81EA0-24BC-45BC-97E1-14159DAC1F45}" sibTransId="{AA1B9FA7-39C8-4ADB-9370-266C3DCA6A21}"/>
    <dgm:cxn modelId="{305158F2-6D2C-4C1E-BD7E-860D5A248E10}" srcId="{6278D8CD-0E3E-47BD-9B5E-49A7560ED5F2}" destId="{38462D96-E3C2-4649-847A-EFBFD9C4B27D}" srcOrd="4" destOrd="0" parTransId="{11D13FB9-C1D7-4D78-ADEF-49569C889F80}" sibTransId="{EAC2F266-5CDF-4264-B45B-AE1227C2EC48}"/>
    <dgm:cxn modelId="{6E54FA4E-3862-40FF-916E-836328CDA8D1}" type="presOf" srcId="{34988950-504D-41EE-A82C-BA37802744D4}" destId="{245910FF-B9AE-42F4-80A1-7B6F83281C85}" srcOrd="0" destOrd="0" presId="urn:microsoft.com/office/officeart/2005/8/layout/cycle1"/>
    <dgm:cxn modelId="{2839698F-23EA-4D25-BFD9-82FE61A66FF7}" type="presOf" srcId="{7E7E6050-2AFA-424F-9D13-32C918704334}" destId="{BD223DA0-F3D7-4A0A-8825-D6BEB061E2A8}" srcOrd="0" destOrd="0" presId="urn:microsoft.com/office/officeart/2005/8/layout/cycle1"/>
    <dgm:cxn modelId="{46B581E1-45A1-4C69-A281-4AEE174BB86E}" srcId="{6278D8CD-0E3E-47BD-9B5E-49A7560ED5F2}" destId="{B2986D83-37AE-4E5C-ACD4-A4A0E1D868A0}" srcOrd="3" destOrd="0" parTransId="{5B38BFFB-703A-4414-8A24-C3E0A919BB20}" sibTransId="{1D5013A4-D17D-47DB-9AA2-165EBE7290C0}"/>
    <dgm:cxn modelId="{460689B4-956F-492A-A175-7CF152824DD6}" type="presOf" srcId="{EAC2F266-5CDF-4264-B45B-AE1227C2EC48}" destId="{5AB77D50-2932-4D40-9D26-401DB5481A49}" srcOrd="0" destOrd="0" presId="urn:microsoft.com/office/officeart/2005/8/layout/cycle1"/>
    <dgm:cxn modelId="{E5A9637E-92DF-4512-9B51-8DA17605CADD}" type="presOf" srcId="{414A3B3E-1976-48D6-90D5-6AB90763BBF8}" destId="{7E9F8FAA-7A6D-40B9-914F-5AE9F9FD4F2F}" srcOrd="0" destOrd="0" presId="urn:microsoft.com/office/officeart/2005/8/layout/cycle1"/>
    <dgm:cxn modelId="{BC50489D-16E4-4DB8-B420-D0B81FFD87AE}" type="presOf" srcId="{C33B249A-02FD-4B14-9505-9620CFDBDD22}" destId="{0B218B7D-9323-491A-86A0-3CBD35C36FAC}" srcOrd="0" destOrd="0" presId="urn:microsoft.com/office/officeart/2005/8/layout/cycle1"/>
    <dgm:cxn modelId="{DA1B1953-AFFC-4DD8-A8D7-48832EAFB1AB}" type="presParOf" srcId="{BB094929-E044-4B32-9B1A-2B47777353DC}" destId="{0F5E2DA9-84B9-45C6-BE64-44E0334B52F7}" srcOrd="0" destOrd="0" presId="urn:microsoft.com/office/officeart/2005/8/layout/cycle1"/>
    <dgm:cxn modelId="{08614056-DC64-4F45-9176-1D6BA5CD2D43}" type="presParOf" srcId="{BB094929-E044-4B32-9B1A-2B47777353DC}" destId="{BD223DA0-F3D7-4A0A-8825-D6BEB061E2A8}" srcOrd="1" destOrd="0" presId="urn:microsoft.com/office/officeart/2005/8/layout/cycle1"/>
    <dgm:cxn modelId="{F1E7FC15-8EEB-4F6E-A2A1-DA79DE1CE5CE}" type="presParOf" srcId="{BB094929-E044-4B32-9B1A-2B47777353DC}" destId="{245910FF-B9AE-42F4-80A1-7B6F83281C85}" srcOrd="2" destOrd="0" presId="urn:microsoft.com/office/officeart/2005/8/layout/cycle1"/>
    <dgm:cxn modelId="{1D9C6F92-9B67-49B2-8660-766B3BD2F291}" type="presParOf" srcId="{BB094929-E044-4B32-9B1A-2B47777353DC}" destId="{97209B90-28AC-402A-BC69-1984DDC82F95}" srcOrd="3" destOrd="0" presId="urn:microsoft.com/office/officeart/2005/8/layout/cycle1"/>
    <dgm:cxn modelId="{27435B3C-5B38-4F99-A182-E2BC1B1A713F}" type="presParOf" srcId="{BB094929-E044-4B32-9B1A-2B47777353DC}" destId="{0B218B7D-9323-491A-86A0-3CBD35C36FAC}" srcOrd="4" destOrd="0" presId="urn:microsoft.com/office/officeart/2005/8/layout/cycle1"/>
    <dgm:cxn modelId="{AD4B9921-A051-4843-821A-D9475C49930E}" type="presParOf" srcId="{BB094929-E044-4B32-9B1A-2B47777353DC}" destId="{E1FC13D0-3272-4A64-8E8B-27D88234A522}" srcOrd="5" destOrd="0" presId="urn:microsoft.com/office/officeart/2005/8/layout/cycle1"/>
    <dgm:cxn modelId="{427AD4C8-E749-41E8-8080-16B73846D90F}" type="presParOf" srcId="{BB094929-E044-4B32-9B1A-2B47777353DC}" destId="{A76BBD04-161F-47F7-8876-26D2C31C2A0C}" srcOrd="6" destOrd="0" presId="urn:microsoft.com/office/officeart/2005/8/layout/cycle1"/>
    <dgm:cxn modelId="{D19670E1-9D26-408A-9B76-2BFDA2B39360}" type="presParOf" srcId="{BB094929-E044-4B32-9B1A-2B47777353DC}" destId="{7E9F8FAA-7A6D-40B9-914F-5AE9F9FD4F2F}" srcOrd="7" destOrd="0" presId="urn:microsoft.com/office/officeart/2005/8/layout/cycle1"/>
    <dgm:cxn modelId="{0AA30504-A0C4-408E-A792-0BF6AFCAD50C}" type="presParOf" srcId="{BB094929-E044-4B32-9B1A-2B47777353DC}" destId="{EE248A32-6865-4B9B-9699-6710C6DB4C81}" srcOrd="8" destOrd="0" presId="urn:microsoft.com/office/officeart/2005/8/layout/cycle1"/>
    <dgm:cxn modelId="{E041FFD8-1E5F-4D1C-A01A-0920992610D3}" type="presParOf" srcId="{BB094929-E044-4B32-9B1A-2B47777353DC}" destId="{6120E2C2-CC65-40E4-BDBC-13068C4FD420}" srcOrd="9" destOrd="0" presId="urn:microsoft.com/office/officeart/2005/8/layout/cycle1"/>
    <dgm:cxn modelId="{EAFA5586-9ED1-4665-990C-8C1196209FB7}" type="presParOf" srcId="{BB094929-E044-4B32-9B1A-2B47777353DC}" destId="{B5BE4D5B-715B-4CDF-AAF4-896F952715ED}" srcOrd="10" destOrd="0" presId="urn:microsoft.com/office/officeart/2005/8/layout/cycle1"/>
    <dgm:cxn modelId="{8F63F91A-0F12-4F25-A133-D3A74A017AD5}" type="presParOf" srcId="{BB094929-E044-4B32-9B1A-2B47777353DC}" destId="{418B9CB9-49DB-44B8-AB7D-F99B50908099}" srcOrd="11" destOrd="0" presId="urn:microsoft.com/office/officeart/2005/8/layout/cycle1"/>
    <dgm:cxn modelId="{D948E88A-2BBD-4F02-BFE4-F9E8A32F0AA6}" type="presParOf" srcId="{BB094929-E044-4B32-9B1A-2B47777353DC}" destId="{8A752F15-F21B-4051-9B51-F3219981D87A}" srcOrd="12" destOrd="0" presId="urn:microsoft.com/office/officeart/2005/8/layout/cycle1"/>
    <dgm:cxn modelId="{6311E86A-C50A-43DF-B1D8-54A113CE3937}" type="presParOf" srcId="{BB094929-E044-4B32-9B1A-2B47777353DC}" destId="{C1A50B0E-6849-4065-8936-A3FD90112C73}" srcOrd="13" destOrd="0" presId="urn:microsoft.com/office/officeart/2005/8/layout/cycle1"/>
    <dgm:cxn modelId="{C7AEC5A0-744C-4279-8C9C-C2521B4D991A}" type="presParOf" srcId="{BB094929-E044-4B32-9B1A-2B47777353DC}" destId="{5AB77D50-2932-4D40-9D26-401DB5481A49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F5AE4D-F6B4-47D3-8BC1-8EA99DC52889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B55CB05-DAB4-4864-85D5-1F3C42FED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4C9F64-5F83-4E58-99A0-12B8A951DF3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948D96-F5F1-4910-B305-DF045491E19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10A937-4A8A-406F-894F-9F79CF46B5F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F5269-694D-44FF-8502-9C12E31C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3B029-5DD5-4EF3-9E6E-E5369C94A41A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9E6FB-4A6A-4DB9-93DD-E36383AB0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FFDB-F85C-4B90-9F94-D40EF52968EB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18018-B298-47DF-8E09-BC687CDDE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13FEB-AF27-43A2-8311-D7D223AD1752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96B64-FD7F-42EA-ABBC-AAB2E5B2D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7C896-44AC-491A-94E2-E00E7400FF0D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4F9AA-781A-41C5-B821-8CE94920F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60CB-16C9-4796-9DA7-D654F8042569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31A80-71B5-464C-8DBD-76BCA2EB7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F6ABE-A2AA-49E6-8608-32C05FC99EC7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7A8A2-2CA8-40E2-9038-3319B0235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00575-D16B-4959-8874-3DEDBB784DEF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D4DDB-D357-4142-8A75-AE9EA75C6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9BCCD-F299-4693-B7EA-90D2EBC6CC1D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80A4E-AFA5-4EF3-999A-C254FFE62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1079B-7852-4EC2-8BE4-97C2173D7A45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DEE0-2854-4466-90CF-508CFC5EE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FFFD6-64B3-4F2D-9F7D-9951068A8560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D6069-E5B7-4AB5-8906-B2F8AB4BA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3F2F2-98E0-43E4-80AC-E2ADA69729B5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4F30F2-AAD5-40FB-9957-10C42B635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362B88-39CA-4ED4-ACD8-B8A65B8D2A4B}" type="datetimeFigureOut">
              <a:rPr lang="en-US"/>
              <a:pPr>
                <a:defRPr/>
              </a:pPr>
              <a:t>3/23/2017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if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80697" y="609599"/>
            <a:ext cx="6836979" cy="45636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25000" endPos="19000" dir="5400000" sy="-100000" algn="bl" rotWithShape="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011141" y="5062470"/>
            <a:ext cx="1385577" cy="155448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4339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08113" y="5775325"/>
            <a:ext cx="5668962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/>
        </p:nvGraphicFramePr>
        <p:xfrm>
          <a:off x="304800" y="533400"/>
          <a:ext cx="87630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smtClean="0"/>
              <a:t>Prezentare</a:t>
            </a:r>
            <a:r>
              <a:rPr lang="ro-RO" sz="2400" b="1" smtClean="0"/>
              <a:t> </a:t>
            </a:r>
            <a:r>
              <a:rPr lang="en-US" sz="2400" b="1" smtClean="0"/>
              <a:t>general</a:t>
            </a:r>
            <a:r>
              <a:rPr lang="ro-RO" sz="2400" b="1" smtClean="0"/>
              <a:t>ă</a:t>
            </a:r>
            <a:r>
              <a:rPr lang="en-US" sz="2400" b="1" smtClean="0"/>
              <a:t> </a:t>
            </a:r>
            <a:r>
              <a:rPr lang="ro-RO" sz="2400" b="1" smtClean="0"/>
              <a:t>a domeniilor principale de activitate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896799" y="5577840"/>
            <a:ext cx="114106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0"/>
            <a:ext cx="7620000" cy="7159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o-RO" sz="2400" b="1" smtClean="0"/>
              <a:t>Rezultate şi particularităţi</a:t>
            </a:r>
            <a:endParaRPr lang="en-US" sz="2400" b="1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152400" y="3192463"/>
            <a:ext cx="3733800" cy="31242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acțiuni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tranzacționate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pe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B</a:t>
            </a:r>
            <a:r>
              <a:rPr lang="ro-RO" sz="1300" b="1" smtClean="0">
                <a:solidFill>
                  <a:srgbClr val="20487D"/>
                </a:solidFill>
              </a:rPr>
              <a:t>ursa de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V</a:t>
            </a:r>
            <a:r>
              <a:rPr lang="ro-RO" sz="1300" b="1" smtClean="0">
                <a:solidFill>
                  <a:srgbClr val="20487D"/>
                </a:solidFill>
              </a:rPr>
              <a:t>alori Bucureşti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și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GDR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–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uri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tranzacționate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pe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L</a:t>
            </a:r>
            <a:r>
              <a:rPr lang="ro-RO" sz="1300" b="1" smtClean="0">
                <a:solidFill>
                  <a:srgbClr val="20487D"/>
                </a:solidFill>
              </a:rPr>
              <a:t>ondon Stock Exchange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vi-VN" sz="1300" b="1">
              <a:solidFill>
                <a:srgbClr val="20487D"/>
              </a:solidFill>
              <a:latin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al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doilea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mare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emitent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român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tranzacționat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pe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BVB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–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cu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o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capitalizare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bursieră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de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2,4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miliarde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EUR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(dupăOMVPetrom)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*)</a:t>
            </a:r>
            <a:endParaRPr lang="ro-RO" sz="1300" b="1" smtClean="0">
              <a:solidFill>
                <a:srgbClr val="20487D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vi-VN" sz="1300" b="1">
              <a:solidFill>
                <a:srgbClr val="20487D"/>
              </a:solidFill>
              <a:latin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SzPct val="120000"/>
              <a:buFont typeface="Wingdings" panose="05000000000000000000" pitchFamily="2" charset="2"/>
              <a:buChar char="ü"/>
              <a:defRPr/>
            </a:pP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al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treilea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cel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mai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tranzaționat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emitent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pe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BVB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(după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BancaTransilvania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și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Fondul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Proprietatea)</a:t>
            </a:r>
            <a:r>
              <a:rPr lang="ro-RO" sz="1300" b="1" smtClean="0">
                <a:solidFill>
                  <a:srgbClr val="20487D"/>
                </a:solidFill>
              </a:rPr>
              <a:t> </a:t>
            </a:r>
            <a:r>
              <a:rPr lang="vi-VN" sz="1300" b="1" smtClean="0">
                <a:solidFill>
                  <a:srgbClr val="20487D"/>
                </a:solidFill>
                <a:latin typeface="Calibri" panose="020F0502020204030204" pitchFamily="34" charset="0"/>
              </a:rPr>
              <a:t>*)</a:t>
            </a:r>
            <a:endParaRPr lang="ro-RO" sz="1300" b="1" smtClean="0">
              <a:solidFill>
                <a:srgbClr val="20487D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o-RO" sz="1300" b="1" smtClean="0">
              <a:solidFill>
                <a:srgbClr val="20487D"/>
              </a:solidFill>
            </a:endParaRP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00" b="1" i="1">
                <a:solidFill>
                  <a:srgbClr val="20487D"/>
                </a:solidFill>
              </a:rPr>
              <a:t>*) </a:t>
            </a:r>
            <a:r>
              <a:rPr lang="en-US" sz="1000" b="1" i="1" smtClean="0">
                <a:solidFill>
                  <a:srgbClr val="20487D"/>
                </a:solidFill>
              </a:rPr>
              <a:t>pe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baza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cotației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din </a:t>
            </a:r>
            <a:r>
              <a:rPr lang="en-US" sz="1000" b="1" i="1">
                <a:solidFill>
                  <a:srgbClr val="20487D"/>
                </a:solidFill>
              </a:rPr>
              <a:t>data de Feb 15, 2017 </a:t>
            </a:r>
            <a:r>
              <a:rPr lang="en-US" sz="1000" b="1" i="1" smtClean="0">
                <a:solidFill>
                  <a:srgbClr val="20487D"/>
                </a:solidFill>
              </a:rPr>
              <a:t>și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pe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baza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statisticii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de tranzacționare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pe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BVB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 </a:t>
            </a:r>
            <a:r>
              <a:rPr lang="ro-RO" sz="1000" b="1" i="1" smtClean="0">
                <a:solidFill>
                  <a:srgbClr val="20487D"/>
                </a:solidFill>
              </a:rPr>
              <a:t>î</a:t>
            </a:r>
            <a:r>
              <a:rPr lang="en-US" sz="1000" b="1" i="1" smtClean="0">
                <a:solidFill>
                  <a:srgbClr val="20487D"/>
                </a:solidFill>
              </a:rPr>
              <a:t>n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ultimele</a:t>
            </a:r>
            <a:r>
              <a:rPr lang="ro-RO" sz="1000" b="1" i="1" smtClean="0">
                <a:solidFill>
                  <a:srgbClr val="20487D"/>
                </a:solidFill>
              </a:rPr>
              <a:t> </a:t>
            </a:r>
            <a:r>
              <a:rPr lang="en-US" sz="1000" b="1" i="1" smtClean="0">
                <a:solidFill>
                  <a:srgbClr val="20487D"/>
                </a:solidFill>
              </a:rPr>
              <a:t>6/12 </a:t>
            </a:r>
            <a:r>
              <a:rPr lang="en-US" sz="1000" b="1" i="1">
                <a:solidFill>
                  <a:srgbClr val="20487D"/>
                </a:solidFill>
              </a:rPr>
              <a:t>luni</a:t>
            </a:r>
            <a:endParaRPr lang="en-US" sz="1000" b="1">
              <a:solidFill>
                <a:srgbClr val="20487D"/>
              </a:solidFill>
            </a:endParaRPr>
          </a:p>
        </p:txBody>
      </p:sp>
      <p:graphicFrame>
        <p:nvGraphicFramePr>
          <p:cNvPr id="18436" name="Content Placeholder 4"/>
          <p:cNvGraphicFramePr>
            <a:graphicFrameLocks noGrp="1"/>
          </p:cNvGraphicFramePr>
          <p:nvPr>
            <p:ph sz="half" idx="4294967295"/>
          </p:nvPr>
        </p:nvGraphicFramePr>
        <p:xfrm>
          <a:off x="254000" y="1168400"/>
          <a:ext cx="3454400" cy="1854200"/>
        </p:xfrm>
        <a:graphic>
          <a:graphicData uri="http://schemas.openxmlformats.org/presentationml/2006/ole">
            <p:oleObj spid="_x0000_s18436" r:id="rId4" imgW="3450635" imgH="1853345" progId="Excel.Chart.8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029075" y="1066800"/>
            <a:ext cx="4429125" cy="48006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Excelență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operațională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şi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marje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robuste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 profitabilitate</a:t>
            </a: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Rata EBITDA de peste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46%, EBITDAX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 peste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53% în întreg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anul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2016</a:t>
            </a: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Rata EBIT de peste35%, Rata Profitului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Net de 31% în întreg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anul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2016</a:t>
            </a:r>
            <a:endParaRPr lang="ro-RO" sz="1300" b="1">
              <a:solidFill>
                <a:srgbClr val="20487D"/>
              </a:solidFill>
              <a:latin typeface="Calibri" pitchFamily="34" charset="0"/>
            </a:endParaRPr>
          </a:p>
          <a:p>
            <a:endParaRPr lang="vi-VN" sz="1300" b="1">
              <a:solidFill>
                <a:srgbClr val="20487D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Lichidități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semnificative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şi g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rad zero 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 îndatorare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financiară</a:t>
            </a: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finanțăm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singuri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programul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investiții</a:t>
            </a: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Disponibilități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numerar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ş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echivalent1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/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Capitalizare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bursieră=30%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(15Feb,2017)</a:t>
            </a:r>
            <a:endParaRPr lang="ro-RO" sz="1300" b="1">
              <a:solidFill>
                <a:srgbClr val="20487D"/>
              </a:solidFill>
              <a:latin typeface="Calibri" pitchFamily="34" charset="0"/>
            </a:endParaRPr>
          </a:p>
          <a:p>
            <a:endParaRPr lang="vi-VN" sz="1300" b="1">
              <a:solidFill>
                <a:srgbClr val="20487D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Planuri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importante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 investiții 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î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 Rom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â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nia</a:t>
            </a: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Intenționăm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s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ă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ne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consolidăm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pozița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piața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energiei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electrice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și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să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extindem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capacitatea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înmagazinare</a:t>
            </a:r>
            <a:endParaRPr lang="ro-RO" sz="1300" b="1">
              <a:solidFill>
                <a:srgbClr val="20487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Creşterea capacităţii de înmagazinare subterană a gazelor naturale în 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Moldova și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Sărmăşel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, Etapa II - Proiect de interes comun la nivelul Uniunii Europene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/>
            </a:r>
            <a:br>
              <a:rPr lang="vi-VN" sz="1300" b="1">
                <a:solidFill>
                  <a:srgbClr val="20487D"/>
                </a:solidFill>
                <a:latin typeface="Calibri" pitchFamily="34" charset="0"/>
              </a:rPr>
            </a:br>
            <a:endParaRPr lang="ro-RO" sz="1300" b="1">
              <a:solidFill>
                <a:srgbClr val="20487D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Management performant, 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f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orță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calificată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muncă</a:t>
            </a:r>
            <a:endParaRPr lang="ro-RO" sz="1300" b="1">
              <a:solidFill>
                <a:srgbClr val="20487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Echipa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conducere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deține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o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experiență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vastă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în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industria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petrol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și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gaze,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iar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forța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de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muncă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este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implicată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și</a:t>
            </a:r>
            <a:r>
              <a:rPr lang="ro-RO" sz="1300" b="1">
                <a:solidFill>
                  <a:srgbClr val="20487D"/>
                </a:solidFill>
                <a:latin typeface="Calibri" pitchFamily="34" charset="0"/>
              </a:rPr>
              <a:t> </a:t>
            </a:r>
            <a:r>
              <a:rPr lang="vi-VN" sz="1300" b="1">
                <a:solidFill>
                  <a:srgbClr val="20487D"/>
                </a:solidFill>
                <a:latin typeface="Calibri" pitchFamily="34" charset="0"/>
              </a:rPr>
              <a:t>calificată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04800" y="685800"/>
          <a:ext cx="7924800" cy="553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152400"/>
            <a:ext cx="6477000" cy="685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o-RO" sz="2400" b="1" smtClean="0">
                <a:solidFill>
                  <a:srgbClr val="675E47"/>
                </a:solidFill>
              </a:rPr>
              <a:t>Direcţii strategice principale</a:t>
            </a:r>
            <a:endParaRPr lang="en-US" sz="2400" b="1">
              <a:solidFill>
                <a:srgbClr val="675E47"/>
              </a:solidFill>
            </a:endParaRPr>
          </a:p>
        </p:txBody>
      </p:sp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3124200" y="2609850"/>
            <a:ext cx="2481263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o-RO" b="1">
                <a:solidFill>
                  <a:srgbClr val="675E47"/>
                </a:solidFill>
                <a:latin typeface="Calibri" pitchFamily="34" charset="0"/>
              </a:rPr>
              <a:t>Dezvoltare sustenabilă</a:t>
            </a:r>
          </a:p>
          <a:p>
            <a:pPr algn="ctr"/>
            <a:r>
              <a:rPr lang="ro-RO" b="1">
                <a:solidFill>
                  <a:srgbClr val="675E47"/>
                </a:solidFill>
                <a:latin typeface="Calibri" pitchFamily="34" charset="0"/>
              </a:rPr>
              <a:t>Performanţă economică</a:t>
            </a:r>
          </a:p>
          <a:p>
            <a:pPr algn="ctr"/>
            <a:r>
              <a:rPr lang="ro-RO" b="1">
                <a:solidFill>
                  <a:srgbClr val="675E47"/>
                </a:solidFill>
                <a:latin typeface="Calibri" pitchFamily="34" charset="0"/>
              </a:rPr>
              <a:t>Implicare</a:t>
            </a:r>
          </a:p>
          <a:p>
            <a:pPr algn="ctr"/>
            <a:r>
              <a:rPr lang="ro-RO" b="1">
                <a:solidFill>
                  <a:srgbClr val="675E47"/>
                </a:solidFill>
                <a:latin typeface="Calibri" pitchFamily="34" charset="0"/>
              </a:rPr>
              <a:t>Transparenţă</a:t>
            </a:r>
          </a:p>
          <a:p>
            <a:pPr algn="ctr"/>
            <a:endParaRPr lang="en-US" b="1">
              <a:solidFill>
                <a:srgbClr val="675E47"/>
              </a:solidFill>
              <a:latin typeface="Calibri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781800" y="5577840"/>
            <a:ext cx="114106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1219200"/>
            <a:ext cx="44958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1800" b="1" smtClean="0">
                <a:latin typeface="Calibri" pitchFamily="34" charset="0"/>
              </a:rPr>
              <a:t>Viorica Mariana Ionescu </a:t>
            </a:r>
            <a:r>
              <a:rPr lang="ro-RO" sz="1800" b="1" smtClean="0">
                <a:latin typeface="Calibri" pitchFamily="34" charset="0"/>
              </a:rPr>
              <a:t/>
            </a:r>
            <a:br>
              <a:rPr lang="ro-RO" sz="1800" b="1" smtClean="0">
                <a:latin typeface="Calibri" pitchFamily="34" charset="0"/>
              </a:rPr>
            </a:br>
            <a:r>
              <a:rPr lang="ro-RO" sz="1800" b="1" smtClean="0"/>
              <a:t>Director economic</a:t>
            </a:r>
            <a:br>
              <a:rPr lang="ro-RO" sz="1800" b="1" smtClean="0"/>
            </a:br>
            <a:r>
              <a:rPr lang="vi-VN" sz="1800" b="1" smtClean="0">
                <a:latin typeface="Calibri" pitchFamily="34" charset="0"/>
              </a:rPr>
              <a:t>Sucursala Ploieşti</a:t>
            </a:r>
            <a:r>
              <a:rPr lang="ro-RO" sz="1800" b="1" smtClean="0">
                <a:latin typeface="Calibri" pitchFamily="34" charset="0"/>
              </a:rPr>
              <a:t/>
            </a:r>
            <a:br>
              <a:rPr lang="ro-RO" sz="1800" b="1" smtClean="0">
                <a:latin typeface="Calibri" pitchFamily="34" charset="0"/>
              </a:rPr>
            </a:br>
            <a:r>
              <a:rPr lang="vi-VN" sz="1800" b="1" smtClean="0">
                <a:latin typeface="Calibri" pitchFamily="34" charset="0"/>
              </a:rPr>
              <a:t>S</a:t>
            </a:r>
            <a:r>
              <a:rPr lang="ro-RO" sz="1800" b="1" smtClean="0">
                <a:latin typeface="Calibri" pitchFamily="34" charset="0"/>
              </a:rPr>
              <a:t>.N.G.N.</a:t>
            </a:r>
            <a:r>
              <a:rPr lang="vi-VN" sz="1800" b="1" smtClean="0">
                <a:latin typeface="Calibri" pitchFamily="34" charset="0"/>
              </a:rPr>
              <a:t> R</a:t>
            </a:r>
            <a:r>
              <a:rPr lang="ro-RO" sz="1800" b="1" smtClean="0">
                <a:latin typeface="Calibri" pitchFamily="34" charset="0"/>
              </a:rPr>
              <a:t>omgaz</a:t>
            </a:r>
            <a:r>
              <a:rPr lang="vi-VN" sz="1800" b="1" smtClean="0">
                <a:latin typeface="Calibri" pitchFamily="34" charset="0"/>
              </a:rPr>
              <a:t> S</a:t>
            </a:r>
            <a:r>
              <a:rPr lang="ro-RO" sz="1800" b="1" smtClean="0">
                <a:latin typeface="Calibri" pitchFamily="34" charset="0"/>
              </a:rPr>
              <a:t>.</a:t>
            </a:r>
            <a:r>
              <a:rPr lang="vi-VN" sz="1800" b="1" smtClean="0">
                <a:latin typeface="Calibri" pitchFamily="34" charset="0"/>
              </a:rPr>
              <a:t>A</a:t>
            </a:r>
            <a:r>
              <a:rPr lang="ro-RO" sz="1800" b="1" smtClean="0">
                <a:latin typeface="Calibri" pitchFamily="34" charset="0"/>
              </a:rPr>
              <a:t>.</a:t>
            </a:r>
            <a:endParaRPr lang="en-US" sz="1800" b="1" smtClean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90800"/>
            <a:ext cx="7315200" cy="3962400"/>
          </a:xfrm>
        </p:spPr>
        <p:txBody>
          <a:bodyPr rtlCol="0">
            <a:noAutofit/>
          </a:bodyPr>
          <a:lstStyle/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Doamna Ionescu Viorica Mariana a dobândit </a:t>
            </a:r>
            <a:r>
              <a:rPr lang="ro-RO" sz="1200" b="1" dirty="0">
                <a:solidFill>
                  <a:srgbClr val="2F2B20"/>
                </a:solidFill>
                <a:cs typeface="Arial" panose="020B0604020202020204" pitchFamily="34" charset="0"/>
              </a:rPr>
              <a:t>pe parcursul a peste 20 de 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ani de activitate în domeniul economic o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experienţă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vastă </a:t>
            </a:r>
            <a:r>
              <a:rPr lang="ro-RO" sz="1200" b="1" dirty="0">
                <a:solidFill>
                  <a:srgbClr val="2F2B20"/>
                </a:solidFill>
                <a:cs typeface="Arial" panose="020B0604020202020204" pitchFamily="34" charset="0"/>
              </a:rPr>
              <a:t>î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n managementului resurselor financiar-contabile, fiind coordonator în diverse </a:t>
            </a:r>
            <a:r>
              <a:rPr lang="ro-RO" sz="1200" b="1" dirty="0" err="1">
                <a:solidFill>
                  <a:srgbClr val="2F2B20"/>
                </a:solidFill>
                <a:cs typeface="Arial" panose="020B0604020202020204" pitchFamily="34" charset="0"/>
              </a:rPr>
              <a:t>activităţi</a:t>
            </a:r>
            <a:r>
              <a:rPr lang="ro-RO" sz="1200" b="1" dirty="0">
                <a:solidFill>
                  <a:srgbClr val="2F2B20"/>
                </a:solidFill>
                <a:cs typeface="Arial" panose="020B0604020202020204" pitchFamily="34" charset="0"/>
              </a:rPr>
              <a:t> 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specifice.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După absolvirea Academiei de studii economice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Bucureşti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, în cadrul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Facultăţii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de management, doamna Ionescu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şi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-a început cariera în domeniul economic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şi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a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reuşit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prin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perseverenţă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şi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formare continuă să atingă un nivel ridicat de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performanţă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profesională. 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o-RO" sz="1200" b="1" dirty="0">
              <a:solidFill>
                <a:srgbClr val="2F2B20"/>
              </a:solidFill>
              <a:cs typeface="Arial" panose="020B0604020202020204" pitchFamily="34" charset="0"/>
            </a:endParaRP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Aportul doamnei director Ionescu Viorica Mariana este cu atât mai semnificativ, cu cât domeniul financiar a cunoscut pe parcursul anilor schimbări ample, cu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implicaţii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majore pentru sectorul economic din România. Începând cu anul 2014, doamna Ionescu s-a asigurat de managementul eficient al resurselor financiare în cadrul Sucursalei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Ploieşti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şi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de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acurateţea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datelor financiar-contabile raportate în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concordanţă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cu noile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obligaţii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ce rezultă din calitatea de a fi companie listată la bursă.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o-RO" sz="1200" b="1" dirty="0">
              <a:solidFill>
                <a:srgbClr val="2F2B20"/>
              </a:solidFill>
              <a:cs typeface="Arial" panose="020B0604020202020204" pitchFamily="34" charset="0"/>
            </a:endParaRP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Din punct de vedere al managementului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economico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-financiar, este de remarcat </a:t>
            </a:r>
            <a:r>
              <a:rPr lang="ro-RO" sz="1200" b="1" dirty="0" err="1" smtClean="0">
                <a:solidFill>
                  <a:srgbClr val="2F2B20"/>
                </a:solidFill>
                <a:cs typeface="Arial" panose="020B0604020202020204" pitchFamily="34" charset="0"/>
              </a:rPr>
              <a:t>contribuţia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însemnată a acestuia la succesul înregistrat de 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Proiectul 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de </a:t>
            </a:r>
            <a:r>
              <a:rPr lang="ro-RO" sz="1200" b="1" dirty="0" err="1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investiţii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de la </a:t>
            </a:r>
            <a:r>
              <a:rPr lang="ro-RO" sz="1200" b="1" dirty="0" err="1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Sărmăşel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cu o valoare de </a:t>
            </a:r>
            <a:r>
              <a:rPr lang="pt-BR" sz="1200" b="1" dirty="0"/>
              <a:t>peste 238 de milioane de lei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, e</a:t>
            </a:r>
            <a:r>
              <a:rPr lang="en-US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tapa 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I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fiind finalizată 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în iulie 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2016, reprezentând  mă</a:t>
            </a:r>
            <a:r>
              <a:rPr lang="en-US" sz="1200" b="1" dirty="0" err="1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rirea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capacit</a:t>
            </a:r>
            <a:r>
              <a:rPr lang="ro-RO" sz="1200" b="1" dirty="0" err="1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ăţ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ii active de la 800 mil.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mc/</a:t>
            </a:r>
            <a:r>
              <a:rPr lang="en-US" sz="1200" b="1" dirty="0" err="1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ciclu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la 9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5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0 mil.</a:t>
            </a:r>
            <a:r>
              <a:rPr lang="ro-RO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mc/</a:t>
            </a:r>
            <a:r>
              <a:rPr lang="ro-RO" sz="1200" b="1" dirty="0" smtClean="0">
                <a:solidFill>
                  <a:srgbClr val="2F2B20"/>
                </a:solidFill>
                <a:ea typeface="+mj-ea"/>
                <a:cs typeface="Arial" panose="020B0604020202020204" pitchFamily="34" charset="0"/>
              </a:rPr>
              <a:t>ciclu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, ceea ce </a:t>
            </a:r>
            <a:r>
              <a:rPr lang="vi-VN" sz="1200" b="1" dirty="0" smtClean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reprezintă </a:t>
            </a:r>
            <a: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atingerea unei borne importante pentru securitatea energetică a României în privinţa capacităţii maxime de înmagazinare </a:t>
            </a:r>
            <a:r>
              <a:rPr lang="vi-VN" sz="1200" b="1" dirty="0" smtClean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tuturor depozitelor de gaze </a:t>
            </a:r>
            <a:r>
              <a:rPr lang="vi-VN" sz="1200" b="1" dirty="0" smtClean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naturale</a:t>
            </a:r>
            <a:r>
              <a:rPr lang="ro-RO" sz="1200" b="1" dirty="0">
                <a:solidFill>
                  <a:srgbClr val="2F2B20"/>
                </a:solidFill>
                <a:cs typeface="Arial" panose="020B0604020202020204" pitchFamily="34" charset="0"/>
              </a:rPr>
              <a:t> 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de pana la </a:t>
            </a:r>
            <a:r>
              <a:rPr lang="en-US" sz="1200" b="1" dirty="0"/>
              <a:t>3,3 </a:t>
            </a:r>
            <a:r>
              <a:rPr lang="en-US" sz="1200" b="1" dirty="0" err="1"/>
              <a:t>miliarde</a:t>
            </a:r>
            <a:r>
              <a:rPr lang="en-US" sz="1200" b="1" dirty="0"/>
              <a:t> de </a:t>
            </a:r>
            <a:r>
              <a:rPr lang="en-US" sz="1200" b="1" dirty="0" err="1" smtClean="0"/>
              <a:t>Nmc</a:t>
            </a:r>
            <a:r>
              <a:rPr lang="en-US" sz="1200" b="1" dirty="0" smtClean="0"/>
              <a:t>/</a:t>
            </a:r>
            <a:r>
              <a:rPr lang="en-US" sz="1200" b="1" dirty="0" err="1" smtClean="0"/>
              <a:t>ciclu</a:t>
            </a:r>
            <a:r>
              <a:rPr lang="ro-RO" sz="1200" dirty="0" smtClean="0"/>
              <a:t>.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 </a:t>
            </a:r>
            <a: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Etapa a II-a 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a Proiectelor de Interes Comun </a:t>
            </a:r>
            <a:r>
              <a:rPr lang="vi-VN" sz="1200" b="1" dirty="0" smtClean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este </a:t>
            </a:r>
            <a: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în faza de elaborare a termenilor de referinţă pentru realizarea studiilor de </a:t>
            </a:r>
            <a:r>
              <a:rPr lang="vi-VN" sz="1200" b="1" dirty="0" smtClean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fezabilitate</a:t>
            </a:r>
            <a:r>
              <a:rPr lang="ro-RO" sz="1200" b="1" dirty="0" smtClean="0">
                <a:solidFill>
                  <a:srgbClr val="2F2B20"/>
                </a:solidFill>
                <a:cs typeface="Arial" panose="020B0604020202020204" pitchFamily="34" charset="0"/>
              </a:rPr>
              <a:t>.</a:t>
            </a: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vi-VN" sz="1200" b="1" dirty="0">
                <a:solidFill>
                  <a:srgbClr val="2F2B2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ro-RO" sz="1200" b="1" dirty="0" smtClean="0">
              <a:solidFill>
                <a:srgbClr val="2F2B20"/>
              </a:solidFill>
              <a:cs typeface="Arial" panose="020B0604020202020204" pitchFamily="34" charset="0"/>
            </a:endParaRP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o-RO" sz="1200" b="1" dirty="0" smtClean="0">
              <a:solidFill>
                <a:srgbClr val="2F2B20"/>
              </a:solidFill>
              <a:cs typeface="Arial" panose="020B0604020202020204" pitchFamily="34" charset="0"/>
            </a:endParaRPr>
          </a:p>
        </p:txBody>
      </p:sp>
      <p:pic>
        <p:nvPicPr>
          <p:cNvPr id="21507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285875" y="152400"/>
            <a:ext cx="1685925" cy="2247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598831" y="5334000"/>
            <a:ext cx="114106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530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0275" y="5830888"/>
            <a:ext cx="5668963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Subtitle 7"/>
          <p:cNvSpPr>
            <a:spLocks noGrp="1"/>
          </p:cNvSpPr>
          <p:nvPr>
            <p:ph type="subTitle" idx="1"/>
          </p:nvPr>
        </p:nvSpPr>
        <p:spPr>
          <a:xfrm>
            <a:off x="708025" y="1905000"/>
            <a:ext cx="6461125" cy="3124200"/>
          </a:xfrm>
        </p:spPr>
        <p:txBody>
          <a:bodyPr/>
          <a:lstStyle/>
          <a:p>
            <a:r>
              <a:rPr lang="en-US" sz="1400" b="1" smtClean="0">
                <a:solidFill>
                  <a:srgbClr val="675E47"/>
                </a:solidFill>
              </a:rPr>
              <a:t>Societatea Nationala de Gaze Naturale ROMGAZ SA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Sediu Central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551130, Medias, P-ta C.I. Motas, nr.4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Tel: +4-0269-201020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Fax: +4-0269-846901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Email secretariat@romgaz.ro (link sends e-mail)  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Site: www.romgaz.ro </a:t>
            </a:r>
            <a:endParaRPr lang="ro-RO" sz="1400" b="1" smtClean="0">
              <a:solidFill>
                <a:srgbClr val="675E47"/>
              </a:solidFill>
            </a:endParaRPr>
          </a:p>
          <a:p>
            <a:endParaRPr lang="ro-RO" sz="1400" b="1" smtClean="0">
              <a:solidFill>
                <a:srgbClr val="675E47"/>
              </a:solidFill>
            </a:endParaRPr>
          </a:p>
          <a:p>
            <a:r>
              <a:rPr lang="en-US" sz="1400" b="1" smtClean="0">
                <a:solidFill>
                  <a:srgbClr val="675E47"/>
                </a:solidFill>
              </a:rPr>
              <a:t>Sucursala Ploiesti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100492, Ploiesti, Str. G. Cantacuzino nr 184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Tel: +4-0244-503101; +4-0244-503737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Fax: +4-0344-569391; +4-0244-515160</a:t>
            </a:r>
          </a:p>
          <a:p>
            <a:r>
              <a:rPr lang="en-US" sz="1400" b="1" smtClean="0">
                <a:solidFill>
                  <a:srgbClr val="675E47"/>
                </a:solidFill>
              </a:rPr>
              <a:t>Email: secretariat.ploiesti@romgaz.ro (link sends e-mail) 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2819400" y="1143000"/>
            <a:ext cx="2982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o-RO" b="1">
                <a:latin typeface="Calibri" pitchFamily="34" charset="0"/>
              </a:rPr>
              <a:t>Vă mulţumim pentru atenţie!</a:t>
            </a:r>
            <a:endParaRPr lang="en-US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623</TotalTime>
  <Words>540</Words>
  <Application>Microsoft Office PowerPoint</Application>
  <PresentationFormat>On-screen Show (4:3)</PresentationFormat>
  <Paragraphs>52</Paragraphs>
  <Slides>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Arial</vt:lpstr>
      <vt:lpstr>Cambria</vt:lpstr>
      <vt:lpstr>Wingdings</vt:lpstr>
      <vt:lpstr>Adjacency</vt:lpstr>
      <vt:lpstr>Microsoft Excel Chart</vt:lpstr>
      <vt:lpstr>Slide 1</vt:lpstr>
      <vt:lpstr>Prezentare generală a domeniilor principale de activitate</vt:lpstr>
      <vt:lpstr>Rezultate şi particularităţi</vt:lpstr>
      <vt:lpstr>Direcţii strategice principale</vt:lpstr>
      <vt:lpstr>Viorica Mariana Ionescu  Director economic Sucursala Ploieşti S.N.G.N. Romgaz S.A.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Gabriela MURESAN</dc:creator>
  <cp:lastModifiedBy>User</cp:lastModifiedBy>
  <cp:revision>69</cp:revision>
  <dcterms:created xsi:type="dcterms:W3CDTF">2006-08-16T00:00:00Z</dcterms:created>
  <dcterms:modified xsi:type="dcterms:W3CDTF">2017-03-23T13:09:57Z</dcterms:modified>
</cp:coreProperties>
</file>