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3" r:id="rId2"/>
    <p:sldId id="332" r:id="rId3"/>
    <p:sldId id="330" r:id="rId4"/>
    <p:sldId id="327" r:id="rId5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E665E"/>
    <a:srgbClr val="FF7979"/>
    <a:srgbClr val="FFAFAF"/>
    <a:srgbClr val="FABF8E"/>
    <a:srgbClr val="FFA3A3"/>
    <a:srgbClr val="F9B073"/>
    <a:srgbClr val="88A9D2"/>
    <a:srgbClr val="85A7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6119" autoAdjust="0"/>
  </p:normalViewPr>
  <p:slideViewPr>
    <p:cSldViewPr>
      <p:cViewPr>
        <p:scale>
          <a:sx n="100" d="100"/>
          <a:sy n="100" d="100"/>
        </p:scale>
        <p:origin x="-47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15910C2-484B-43D6-A5A7-D0C214940559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FDAB995-DEBF-492A-8EDF-2F42C4205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3A9E91-9CE3-46A5-B883-A8FF6CABA293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49D02B-4586-4675-90C6-67A58DBFA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E1611-9971-4CFE-AEB8-A08DC4E228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CBA5D-A7D8-4F21-9993-8BA993A297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58763" y="188913"/>
            <a:ext cx="8947150" cy="763587"/>
            <a:chOff x="258786" y="188640"/>
            <a:chExt cx="8947190" cy="763889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786" y="188640"/>
              <a:ext cx="4664968" cy="76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8"/>
            <p:cNvCxnSpPr/>
            <p:nvPr/>
          </p:nvCxnSpPr>
          <p:spPr>
            <a:xfrm flipH="1">
              <a:off x="488504" y="938784"/>
              <a:ext cx="8717472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rgbClr val="897E47"/>
                  </a:gs>
                  <a:gs pos="100000">
                    <a:schemeClr val="bg1"/>
                  </a:gs>
                  <a:gs pos="100000">
                    <a:srgbClr val="897E47">
                      <a:alpha val="23000"/>
                      <a:lumMod val="55000"/>
                      <a:lumOff val="4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F64B1-73A0-4F5E-8EFC-AF26790D9D7E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65A7-4C71-49FF-AEB1-238010D44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818A-BCEC-49B3-B0D6-FD2C4B873D03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1ACD-AB30-487D-920D-8B3D0EB4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7542-2BBF-4609-B10B-0D1858F8348E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231D-03C9-42CB-9170-CE9983F8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58763" y="188913"/>
            <a:ext cx="8947150" cy="763587"/>
            <a:chOff x="258786" y="188640"/>
            <a:chExt cx="8947190" cy="763889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786" y="188640"/>
              <a:ext cx="4664968" cy="76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8"/>
            <p:cNvCxnSpPr/>
            <p:nvPr/>
          </p:nvCxnSpPr>
          <p:spPr>
            <a:xfrm flipH="1">
              <a:off x="488504" y="938784"/>
              <a:ext cx="8717472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rgbClr val="897E47"/>
                  </a:gs>
                  <a:gs pos="100000">
                    <a:schemeClr val="bg1"/>
                  </a:gs>
                  <a:gs pos="100000">
                    <a:srgbClr val="897E47">
                      <a:alpha val="23000"/>
                      <a:lumMod val="55000"/>
                      <a:lumOff val="4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5C9EEF-B94C-404E-A6AF-6CA70A2E7F36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E3A2-CBCC-45DC-9CB7-D30CFF14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510D-6AD2-446B-A695-D244CB857DE2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FD3D-5ADC-4EC8-AA93-4E0F93D5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381B-D3E8-4035-9BCB-4EEE5044B1C0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1A84-AB6D-4A54-B4F5-AE8D0287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853E-73C9-4FB5-B60F-145CC091A03B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C632-3374-4793-8367-61865B78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4313-3FF4-4113-B271-80ACB928520E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3948-7E3E-46B2-B7C2-B7DC30A81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258763" y="188913"/>
            <a:ext cx="8947150" cy="763587"/>
            <a:chOff x="258786" y="188640"/>
            <a:chExt cx="8947190" cy="763889"/>
          </a:xfrm>
        </p:grpSpPr>
        <p:pic>
          <p:nvPicPr>
            <p:cNvPr id="3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786" y="188640"/>
              <a:ext cx="4664968" cy="76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6"/>
            <p:cNvCxnSpPr/>
            <p:nvPr/>
          </p:nvCxnSpPr>
          <p:spPr>
            <a:xfrm flipH="1">
              <a:off x="488504" y="938784"/>
              <a:ext cx="8717472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rgbClr val="897E47"/>
                  </a:gs>
                  <a:gs pos="100000">
                    <a:schemeClr val="bg1"/>
                  </a:gs>
                  <a:gs pos="100000">
                    <a:srgbClr val="897E47">
                      <a:alpha val="23000"/>
                      <a:lumMod val="55000"/>
                      <a:lumOff val="4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1CF60-F023-42A2-A7FA-636576B89E11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7548-7916-488F-B075-010F39E8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C40B-D35A-41C2-9B2E-89C06D5E24EC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6A74-7FED-4FAE-AF48-2469B89F1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3CCE-23B7-4B59-B35A-A8A2DC2CEC70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BDAD-B025-428E-A510-6C78EE1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705C2-7307-409A-B773-5F511F9DD75E}" type="datetime1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5E3C3-04C6-4AE0-928C-9E893E167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/>
          <a:srcRect t="31018"/>
          <a:stretch>
            <a:fillRect/>
          </a:stretch>
        </p:blipFill>
        <p:spPr bwMode="auto">
          <a:xfrm>
            <a:off x="3902075" y="1090613"/>
            <a:ext cx="54229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 txBox="1">
            <a:spLocks/>
          </p:cNvSpPr>
          <p:nvPr/>
        </p:nvSpPr>
        <p:spPr bwMode="auto">
          <a:xfrm>
            <a:off x="527050" y="1557338"/>
            <a:ext cx="93281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>
                <a:latin typeface="Tahoma" pitchFamily="34" charset="0"/>
              </a:rPr>
              <a:t>OPCOM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>
                <a:latin typeface="Tahoma" pitchFamily="34" charset="0"/>
              </a:rPr>
              <a:t>Echidistanta.  Transparenta.  Incredere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>
                <a:latin typeface="Tahoma" pitchFamily="34" charset="0"/>
              </a:rPr>
              <a:t>Performanta.  Continuitate.  Durabilitate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200" b="1">
              <a:latin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200" b="1">
              <a:latin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>
                <a:latin typeface="Tahoma" pitchFamily="34" charset="0"/>
              </a:rPr>
              <a:t>Vector de stabilitate si bunastare sociala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3395" y="6461125"/>
            <a:ext cx="850265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527050" y="6491288"/>
            <a:ext cx="91455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o-RO" sz="700"/>
              <a:t>© 201</a:t>
            </a:r>
            <a:r>
              <a:rPr lang="en-US" sz="700"/>
              <a:t>7</a:t>
            </a:r>
            <a:r>
              <a:rPr lang="ro-RO" sz="700"/>
              <a:t> OPCOM SA</a:t>
            </a:r>
            <a:endParaRPr lang="en-US" sz="70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7913" y="44450"/>
            <a:ext cx="8763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240338" y="1685925"/>
            <a:ext cx="4368800" cy="4838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o-RO">
              <a:cs typeface="+mn-cs"/>
            </a:endParaRPr>
          </a:p>
        </p:txBody>
      </p:sp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909638" y="1357313"/>
            <a:ext cx="1903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o-RO" altLang="en-US" sz="1200" b="1">
                <a:solidFill>
                  <a:srgbClr val="4E8781"/>
                </a:solidFill>
                <a:latin typeface="Tahoma" pitchFamily="34" charset="0"/>
                <a:cs typeface="Tahoma" pitchFamily="34" charset="0"/>
              </a:rPr>
              <a:t>Identitate</a:t>
            </a:r>
          </a:p>
        </p:txBody>
      </p:sp>
      <p:sp>
        <p:nvSpPr>
          <p:cNvPr id="17411" name="TextBox 18"/>
          <p:cNvSpPr txBox="1">
            <a:spLocks noChangeArrowheads="1"/>
          </p:cNvSpPr>
          <p:nvPr/>
        </p:nvSpPr>
        <p:spPr bwMode="auto">
          <a:xfrm>
            <a:off x="3425825" y="1357313"/>
            <a:ext cx="1903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o-RO" altLang="en-US" sz="1200" b="1">
                <a:solidFill>
                  <a:srgbClr val="4E8781"/>
                </a:solidFill>
                <a:latin typeface="Tahoma" pitchFamily="34" charset="0"/>
                <a:cs typeface="Tahoma" pitchFamily="34" charset="0"/>
              </a:rPr>
              <a:t>Coordonate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65113" y="1685925"/>
            <a:ext cx="3194050" cy="411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o-RO">
              <a:cs typeface="+mn-cs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729038" y="1685925"/>
            <a:ext cx="1139825" cy="4095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o-RO">
              <a:cs typeface="+mn-cs"/>
            </a:endParaRPr>
          </a:p>
        </p:txBody>
      </p:sp>
      <p:sp>
        <p:nvSpPr>
          <p:cNvPr id="17414" name="TextBox 22"/>
          <p:cNvSpPr txBox="1">
            <a:spLocks noChangeArrowheads="1"/>
          </p:cNvSpPr>
          <p:nvPr/>
        </p:nvSpPr>
        <p:spPr bwMode="auto">
          <a:xfrm>
            <a:off x="247650" y="1790700"/>
            <a:ext cx="31924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Infiintare: august 2000, in baza Hotararii de Guvern nr. 627/2000.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Societate comerciala pe actiuni.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Filiala cu personalitate juridica a CNTEE Transelectrica SA (Operatorul de Transport si Sistem din Romania).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Actiuni: Detinute 100% de CNTEE Transelectrica SA.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Capital social (actiuni), la 31.12.201</a:t>
            </a:r>
            <a:r>
              <a:rPr lang="en-US" altLang="en-US" sz="900">
                <a:latin typeface="Tahoma" pitchFamily="34" charset="0"/>
                <a:cs typeface="Tahoma" pitchFamily="34" charset="0"/>
              </a:rPr>
              <a:t>5</a:t>
            </a:r>
            <a:r>
              <a:rPr lang="ro-RO" altLang="en-US" sz="900">
                <a:latin typeface="Tahoma" pitchFamily="34" charset="0"/>
                <a:cs typeface="Tahoma" pitchFamily="34" charset="0"/>
              </a:rPr>
              <a:t>: 8.100.000 Lei.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Legea 123/2012: operator unic al pietelor centralizate (cu exceptia pietei de echilibrare).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Complet reglementata: Licenta nr. 407 </a:t>
            </a:r>
            <a:r>
              <a:rPr lang="en-GB" altLang="en-US" sz="900">
                <a:latin typeface="Tahoma" pitchFamily="34" charset="0"/>
                <a:cs typeface="Tahoma" pitchFamily="34" charset="0"/>
              </a:rPr>
              <a:t>(</a:t>
            </a:r>
            <a:r>
              <a:rPr lang="ro-RO" altLang="en-US" sz="900">
                <a:latin typeface="Tahoma" pitchFamily="34" charset="0"/>
                <a:cs typeface="Tahoma" pitchFamily="34" charset="0"/>
              </a:rPr>
              <a:t>energie electrica</a:t>
            </a:r>
            <a:r>
              <a:rPr lang="en-GB" altLang="en-US" sz="900">
                <a:latin typeface="Tahoma" pitchFamily="34" charset="0"/>
                <a:cs typeface="Tahoma" pitchFamily="34" charset="0"/>
              </a:rPr>
              <a:t>)</a:t>
            </a:r>
            <a:r>
              <a:rPr lang="ro-RO" altLang="en-US" sz="900">
                <a:latin typeface="Tahoma" pitchFamily="34" charset="0"/>
                <a:cs typeface="Tahoma" pitchFamily="34" charset="0"/>
              </a:rPr>
              <a:t> si Licenta nr. </a:t>
            </a:r>
            <a:r>
              <a:rPr lang="en-US" altLang="en-US" sz="900">
                <a:latin typeface="Tahoma" pitchFamily="34" charset="0"/>
                <a:cs typeface="Tahoma" pitchFamily="34" charset="0"/>
              </a:rPr>
              <a:t>1798 (</a:t>
            </a:r>
            <a:r>
              <a:rPr lang="ro-RO" altLang="en-US" sz="900">
                <a:latin typeface="Tahoma" pitchFamily="34" charset="0"/>
                <a:cs typeface="Tahoma" pitchFamily="34" charset="0"/>
              </a:rPr>
              <a:t>gaze naturale</a:t>
            </a:r>
            <a:r>
              <a:rPr lang="en-US" altLang="en-US" sz="900">
                <a:latin typeface="Tahoma" pitchFamily="34" charset="0"/>
                <a:cs typeface="Tahoma" pitchFamily="34" charset="0"/>
              </a:rPr>
              <a:t>) </a:t>
            </a:r>
            <a:r>
              <a:rPr lang="ro-RO" altLang="en-US" sz="900">
                <a:latin typeface="Tahoma" pitchFamily="34" charset="0"/>
                <a:cs typeface="Tahoma" pitchFamily="34" charset="0"/>
              </a:rPr>
              <a:t>emise de ANRE (Autoritatea Nationala de Reglementare in domeniul Energiei din Romania).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Inceperea administrarii pietei de energie electrica: septembrie 2000.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Afilieri: EUROPEX, APEx, CNR-CME, SIER, A.P. ENERGIA.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ro-RO" altLang="en-US" sz="900">
                <a:latin typeface="Tahoma" pitchFamily="34" charset="0"/>
                <a:cs typeface="Tahoma" pitchFamily="34" charset="0"/>
              </a:rPr>
              <a:t>Sistem de Management al Calitatii certificat de Lloyd's Register Quality Assurance, conform </a:t>
            </a:r>
            <a:r>
              <a:rPr lang="pt-BR" altLang="en-US" sz="900">
                <a:latin typeface="Tahoma" pitchFamily="34" charset="0"/>
                <a:cs typeface="Tahoma" pitchFamily="34" charset="0"/>
              </a:rPr>
              <a:t>ISO 9001:2008 </a:t>
            </a:r>
            <a:r>
              <a:rPr lang="ro-RO" altLang="en-US" sz="900">
                <a:latin typeface="Tahoma" pitchFamily="34" charset="0"/>
                <a:cs typeface="Tahoma" pitchFamily="34" charset="0"/>
              </a:rPr>
              <a:t> -  </a:t>
            </a:r>
            <a:r>
              <a:rPr lang="pt-BR" altLang="en-US" sz="900">
                <a:latin typeface="Tahoma" pitchFamily="34" charset="0"/>
                <a:cs typeface="Tahoma" pitchFamily="34" charset="0"/>
              </a:rPr>
              <a:t>SR EN ISO 9001:2008</a:t>
            </a:r>
            <a:r>
              <a:rPr lang="ro-RO" altLang="en-US" sz="900">
                <a:latin typeface="Tahoma" pitchFamily="34" charset="0"/>
                <a:cs typeface="Tahoma" pitchFamily="34" charset="0"/>
              </a:rPr>
              <a:t>.</a:t>
            </a:r>
            <a:endParaRPr lang="en-US" altLang="en-US" sz="900">
              <a:latin typeface="Tahoma" pitchFamily="34" charset="0"/>
              <a:cs typeface="Tahoma" pitchFamily="34" charset="0"/>
            </a:endParaRP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en-US" sz="900">
                <a:latin typeface="Tahoma" pitchFamily="34" charset="0"/>
                <a:cs typeface="Tahoma" pitchFamily="34" charset="0"/>
              </a:rPr>
              <a:t>Sistem de </a:t>
            </a:r>
            <a:r>
              <a:rPr lang="vi-VN" altLang="en-US" sz="900">
                <a:latin typeface="Tahoma" pitchFamily="34" charset="0"/>
                <a:cs typeface="Tahoma" pitchFamily="34" charset="0"/>
              </a:rPr>
              <a:t>Management al Securit</a:t>
            </a:r>
            <a:r>
              <a:rPr lang="en-US" altLang="en-US" sz="900">
                <a:latin typeface="Tahoma" pitchFamily="34" charset="0"/>
                <a:cs typeface="Tahoma" pitchFamily="34" charset="0"/>
              </a:rPr>
              <a:t>at</a:t>
            </a:r>
            <a:r>
              <a:rPr lang="vi-VN" altLang="en-US" sz="900">
                <a:latin typeface="Tahoma" pitchFamily="34" charset="0"/>
                <a:cs typeface="Tahoma" pitchFamily="34" charset="0"/>
              </a:rPr>
              <a:t>ii Informa</a:t>
            </a:r>
            <a:r>
              <a:rPr lang="en-US" altLang="en-US" sz="900">
                <a:latin typeface="Tahoma" pitchFamily="34" charset="0"/>
                <a:cs typeface="Tahoma" pitchFamily="34" charset="0"/>
              </a:rPr>
              <a:t>t</a:t>
            </a:r>
            <a:r>
              <a:rPr lang="vi-VN" altLang="en-US" sz="900">
                <a:latin typeface="Tahoma" pitchFamily="34" charset="0"/>
                <a:cs typeface="Tahoma" pitchFamily="34" charset="0"/>
              </a:rPr>
              <a:t>iei certificat de Lloyd's Register LRQA, conform ISO/IEC 27001:2013 – SR ISO/IEC 27001:2013</a:t>
            </a:r>
            <a:r>
              <a:rPr lang="en-US" altLang="en-US" sz="90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4" name="Chevron 23"/>
          <p:cNvSpPr/>
          <p:nvPr/>
        </p:nvSpPr>
        <p:spPr>
          <a:xfrm>
            <a:off x="3468688" y="3641725"/>
            <a:ext cx="165100" cy="3048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>
              <a:solidFill>
                <a:schemeClr val="tx1"/>
              </a:solidFill>
            </a:endParaRP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3668713" y="1916113"/>
            <a:ext cx="11398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Consistenta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Corectitudine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Echidistanta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Impartialitate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Nediscriminare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Transparenta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Incredere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Independenta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Continuitate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Stabilitate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Durabilitate</a:t>
            </a:r>
          </a:p>
          <a:p>
            <a:pPr marL="93663" algn="ctr">
              <a:spcBef>
                <a:spcPts val="600"/>
              </a:spcBef>
              <a:spcAft>
                <a:spcPts val="600"/>
              </a:spcAft>
            </a:pPr>
            <a:r>
              <a:rPr lang="ro-RO" altLang="en-US" sz="1000">
                <a:latin typeface="Tahoma" pitchFamily="34" charset="0"/>
                <a:cs typeface="Tahoma" pitchFamily="34" charset="0"/>
              </a:rPr>
              <a:t>Siguranta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03395" y="6565900"/>
            <a:ext cx="850265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631825" y="6386513"/>
            <a:ext cx="91455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 sz="800" i="1"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700"/>
              <a:t>                       </a:t>
            </a:r>
            <a:r>
              <a:rPr lang="ro-RO" sz="700"/>
              <a:t> © 201</a:t>
            </a:r>
            <a:r>
              <a:rPr lang="en-US" sz="700"/>
              <a:t>7</a:t>
            </a:r>
            <a:r>
              <a:rPr lang="ro-RO" sz="700"/>
              <a:t> OPCOM SA</a:t>
            </a:r>
            <a:endParaRPr lang="en-US" sz="700"/>
          </a:p>
        </p:txBody>
      </p:sp>
      <p:pic>
        <p:nvPicPr>
          <p:cNvPr id="1741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913" y="44450"/>
            <a:ext cx="8763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5205413" y="1671638"/>
            <a:ext cx="450056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si administrator al Pietei pentru Ziua Urmatoare pentru energie electrica.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si administrator al Pietei Intrazilnice pentru energie electrica.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si administrator al Pietei Centralizate pentru Contracte Bilaterale pentru energie electrica – prin modalitatile: Licitatie Extinsa; Negociere Dubla Continua; prin Contracte de Procesare. 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si administrator al Pietei Centralizate cu negociere dubla continua a contractelor bilaterale de energie electrica (PC-OTC).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si administrator al Pietei Centralizate pentru Serviciul Universal. 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si administrator al Pietei pentru concumatori mari pentru energie electrica.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al Pietei de Certificate Verzi, de administrator al Pietei Centralizate de Certificate Verzi si al Pietei Centralizate pentru Contracte Bilaterale pentru Certificate Verzi, precum si a Registrului de Certificate Verzi.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organizator si administrator al Pietei Centralizate pentru Gaze Naturale.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Operator de Decontare, prin efectuarea operatiunilor de decontare pentru Piata pentru Ziua Urmatoare si Piata Intrazilnica, respectiv stabilirea obligatiilor de plata / drepturilor de incasare pentru Piata de Echilibrare si a dezechilibrelor cantitative si valorice ale Partilor Responsabile cu Echilibrarea.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Exercitarea functiei de administrator al Platformei pentru Tranzactionarea Certificatelor de Emisii de gaze cu efect de sera. 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Activitatea de supraveghere a functionarii pietelor administrate. 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Colectarea si publicarea datelor statistice despre piata, conform prevederilor Legii energiei electrice si gazelor naturale.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Mecanism de Raportare Inregistrat (RRM).</a:t>
            </a:r>
          </a:p>
          <a:p>
            <a:pPr marL="177800" indent="-177800" algn="just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900">
                <a:latin typeface="Tahoma" pitchFamily="34" charset="0"/>
                <a:cs typeface="Tahoma" pitchFamily="34" charset="0"/>
              </a:rPr>
              <a:t>Participant activ in cadrul pietei europene a carei tinta este crearea pietei unice europene.</a:t>
            </a:r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5364163" y="1377950"/>
            <a:ext cx="4210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o-RO" altLang="en-US" sz="1200" b="1">
                <a:solidFill>
                  <a:srgbClr val="4E8781"/>
                </a:solidFill>
                <a:latin typeface="Tahoma" pitchFamily="34" charset="0"/>
                <a:cs typeface="Tahoma" pitchFamily="34" charset="0"/>
              </a:rPr>
              <a:t>Responsabilitati principale</a:t>
            </a:r>
          </a:p>
        </p:txBody>
      </p:sp>
      <p:sp>
        <p:nvSpPr>
          <p:cNvPr id="25" name="Chevron 24"/>
          <p:cNvSpPr/>
          <p:nvPr/>
        </p:nvSpPr>
        <p:spPr>
          <a:xfrm rot="10800000">
            <a:off x="4986338" y="3641725"/>
            <a:ext cx="165100" cy="3048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350" y="115888"/>
            <a:ext cx="5557838" cy="6408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15925" y="1125538"/>
            <a:ext cx="3673475" cy="1727200"/>
          </a:xfrm>
        </p:spPr>
        <p:txBody>
          <a:bodyPr/>
          <a:lstStyle/>
          <a:p>
            <a:pPr marL="114300" indent="0">
              <a:lnSpc>
                <a:spcPts val="2000"/>
              </a:lnSpc>
              <a:spcBef>
                <a:spcPct val="0"/>
              </a:spcBef>
              <a:buFont typeface="Arial" charset="0"/>
              <a:buNone/>
            </a:pPr>
            <a:r>
              <a:rPr lang="pt-BR" sz="1400" b="1" smtClean="0">
                <a:ea typeface="Calibri" pitchFamily="34" charset="0"/>
                <a:cs typeface="Times New Roman" pitchFamily="18" charset="0"/>
              </a:rPr>
              <a:t>Performanta pietelor de energie electrica administrate de OPCOM in perioada </a:t>
            </a:r>
          </a:p>
          <a:p>
            <a:pPr marL="114300" indent="0">
              <a:lnSpc>
                <a:spcPts val="2000"/>
              </a:lnSpc>
              <a:spcBef>
                <a:spcPct val="0"/>
              </a:spcBef>
              <a:buFont typeface="Arial" charset="0"/>
              <a:buNone/>
            </a:pPr>
            <a:r>
              <a:rPr lang="pt-BR" sz="1400" b="1" smtClean="0">
                <a:ea typeface="Calibri" pitchFamily="34" charset="0"/>
                <a:cs typeface="Times New Roman" pitchFamily="18" charset="0"/>
              </a:rPr>
              <a:t>2011-2016</a:t>
            </a:r>
            <a:endParaRPr lang="en-US" sz="1400" b="1" smtClean="0"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395" y="6577013"/>
            <a:ext cx="850265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14"/>
          <p:cNvSpPr txBox="1">
            <a:spLocks noChangeArrowheads="1"/>
          </p:cNvSpPr>
          <p:nvPr/>
        </p:nvSpPr>
        <p:spPr bwMode="auto">
          <a:xfrm>
            <a:off x="615950" y="6607175"/>
            <a:ext cx="91455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o-RO" sz="700"/>
              <a:t>© 201</a:t>
            </a:r>
            <a:r>
              <a:rPr lang="en-US" sz="700"/>
              <a:t>7</a:t>
            </a:r>
            <a:r>
              <a:rPr lang="ro-RO" sz="700"/>
              <a:t> OPCOM SA</a:t>
            </a:r>
            <a:endParaRPr lang="en-US"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OPCOM 2016 - 2017\@_EVENIMENTE\@_CONFERINTE-EVENIMENTE INTERNE - in RO\2017_03_27 - Gala 'Doamne in energie' - Focus Energetic\Rodica Popa\C5TAi6AVcAA7Mpk.jpg"/>
          <p:cNvPicPr>
            <a:picLocks noChangeAspect="1" noChangeArrowheads="1"/>
          </p:cNvPicPr>
          <p:nvPr/>
        </p:nvPicPr>
        <p:blipFill>
          <a:blip r:embed="rId2"/>
          <a:srcRect l="33414" r="30736"/>
          <a:stretch>
            <a:fillRect/>
          </a:stretch>
        </p:blipFill>
        <p:spPr bwMode="auto">
          <a:xfrm>
            <a:off x="7802563" y="2997200"/>
            <a:ext cx="140335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0"/>
          <p:cNvSpPr txBox="1">
            <a:spLocks noChangeArrowheads="1"/>
          </p:cNvSpPr>
          <p:nvPr/>
        </p:nvSpPr>
        <p:spPr bwMode="auto">
          <a:xfrm>
            <a:off x="687388" y="1504950"/>
            <a:ext cx="47688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defRPr/>
            </a:pPr>
            <a:r>
              <a:rPr lang="en-GB" sz="12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Rodica Popa</a:t>
            </a:r>
          </a:p>
          <a:p>
            <a:pPr marL="173038" indent="-173038">
              <a:defRPr/>
            </a:pPr>
            <a:r>
              <a:rPr lang="en-GB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</a:t>
            </a:r>
            <a:r>
              <a:rPr lang="en-GB" sz="1100" dirty="0" err="1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Directia</a:t>
            </a:r>
            <a:r>
              <a:rPr lang="en-GB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Tranzactii</a:t>
            </a:r>
            <a:r>
              <a:rPr lang="en-GB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GB" sz="1100" dirty="0" err="1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Termen</a:t>
            </a:r>
            <a:r>
              <a:rPr lang="en-GB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GB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Certificate,  </a:t>
            </a:r>
          </a:p>
          <a:p>
            <a:pPr marL="173038" indent="-173038">
              <a:defRPr/>
            </a:pPr>
            <a:r>
              <a:rPr lang="vi-VN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Operatorul </a:t>
            </a:r>
            <a:r>
              <a:rPr lang="vi-VN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Pietei de Energie Electrică si de Gaze Naturale “OPCOM” S.A.</a:t>
            </a:r>
            <a:r>
              <a:rPr lang="en-GB" sz="1100" dirty="0">
                <a:solidFill>
                  <a:srgbClr val="0E66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dirty="0">
              <a:solidFill>
                <a:srgbClr val="897E47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99300" y="632460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584200" y="1700213"/>
            <a:ext cx="8915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altLang="en-US" sz="3200">
                <a:latin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03395" y="6467475"/>
            <a:ext cx="850265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897E47"/>
                </a:gs>
                <a:gs pos="100000">
                  <a:schemeClr val="bg1"/>
                </a:gs>
                <a:gs pos="100000">
                  <a:srgbClr val="897E47">
                    <a:alpha val="23000"/>
                    <a:lumMod val="55000"/>
                    <a:lumOff val="45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584200" y="6477000"/>
            <a:ext cx="91455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o-RO" sz="700"/>
              <a:t>© 201</a:t>
            </a:r>
            <a:r>
              <a:rPr lang="en-US" sz="700"/>
              <a:t>7</a:t>
            </a:r>
            <a:r>
              <a:rPr lang="ro-RO" sz="700"/>
              <a:t> OPCOM SA</a:t>
            </a:r>
            <a:endParaRPr lang="en-US" sz="700"/>
          </a:p>
        </p:txBody>
      </p:sp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913" y="44450"/>
            <a:ext cx="8763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7225" y="3097213"/>
            <a:ext cx="6926263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Rodica Popa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coordoneaza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Certificate</a:t>
            </a:r>
            <a:r>
              <a:rPr lang="vi-V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care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tranzactionare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gaze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defRPr/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licitatiei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defRPr/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Tranzactionare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continua;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defRPr/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Tranzactionare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tip OTC.</a:t>
            </a:r>
          </a:p>
          <a:p>
            <a:pPr algn="just">
              <a:defRPr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asemenea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obiectul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activitate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directiei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include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tranzactionarea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certificatelor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certificate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verzi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certificate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emisii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gaze cu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efect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sera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administrarea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Registrului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Certificatelor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Verzi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Mecanismele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mentionate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sustinute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punct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vedere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tehnic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aplicatii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furnizate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principalii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furnizori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informatice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domeniul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pietelor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produse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Nasdaq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Trayport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Implicarea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proiectele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OPCOM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privind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sistemele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tranzactionare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condus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includerea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articol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activitatea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sectiunea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“women in exchange technology”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Blogului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Nasdaq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MarketInsite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(http://business.nasdaq.com/marketinsite/2017/Women-in-Exchange-Technology-Rodica-Popa-Chief-Operating-Officer-of-Team-and-Certificates-Trade-Division-at-OPCOM.html).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388" y="2227263"/>
            <a:ext cx="85693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Rodica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s-a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alaturat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echipei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OPCOM 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anul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2001.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prisma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experientei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care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vizat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activitati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riscurilor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interbancare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implementarea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automatizare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proceselor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acestor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activitati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cadrul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cooptata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cadrul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echipelor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desemnate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proiectele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 au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vizat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implementarea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mecanisme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platformelor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tranzactionare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termen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altor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produse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asociate</a:t>
            </a:r>
            <a:r>
              <a:rPr lang="vi-V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4) n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D7D7"/>
        </a:solidFill>
        <a:ln w="9525">
          <a:solidFill>
            <a:srgbClr val="CDCDCD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gradFill>
            <a:gsLst>
              <a:gs pos="0">
                <a:srgbClr val="897E4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Template_4) nou</Template>
  <TotalTime>3117</TotalTime>
  <Words>651</Words>
  <Application>Microsoft Office PowerPoint</Application>
  <PresentationFormat>A4 Paper (210x297 mm)</PresentationFormat>
  <Paragraphs>68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Wingdings</vt:lpstr>
      <vt:lpstr>Template_4) nou</vt:lpstr>
      <vt:lpstr>Template_4) nou</vt:lpstr>
      <vt:lpstr>Template_4) nou</vt:lpstr>
      <vt:lpstr>Template_4) nou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lucrare: ……….</dc:title>
  <dc:creator>m</dc:creator>
  <cp:lastModifiedBy>User</cp:lastModifiedBy>
  <cp:revision>636</cp:revision>
  <cp:lastPrinted>2017-03-20T14:59:52Z</cp:lastPrinted>
  <dcterms:created xsi:type="dcterms:W3CDTF">2011-09-23T04:46:06Z</dcterms:created>
  <dcterms:modified xsi:type="dcterms:W3CDTF">2017-03-23T11:22:37Z</dcterms:modified>
</cp:coreProperties>
</file>