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diagrams/layout3.xml" ContentType="application/vnd.openxmlformats-officedocument.drawingml.diagramLayout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52" r:id="rId2"/>
    <p:sldId id="343" r:id="rId3"/>
    <p:sldId id="344" r:id="rId4"/>
    <p:sldId id="353" r:id="rId5"/>
    <p:sldId id="354" r:id="rId6"/>
    <p:sldId id="355" r:id="rId7"/>
    <p:sldId id="349" r:id="rId8"/>
  </p:sldIdLst>
  <p:sldSz cx="9906000" cy="6858000" type="A4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B3277"/>
    <a:srgbClr val="FFFF99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>
        <p:scale>
          <a:sx n="90" d="100"/>
          <a:sy n="90" d="100"/>
        </p:scale>
        <p:origin x="-744" y="4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36" y="-9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918D88D-66A7-4790-9852-9B729AC0E9AF}">
      <dgm:prSet phldrT="[Text]" custT="1"/>
      <dgm:spPr>
        <a:noFill/>
        <a:ln w="3175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o-RO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Perimetrul afacerii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FC66465-95FB-49BC-B26F-4D74581129FF}" type="parTrans" cxnId="{C2AED972-4EB5-4BB9-8ADD-C1316DA46510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B40EA4BF-69EC-4B38-AE01-11423A9B85DF}" type="sibTrans" cxnId="{C2AED972-4EB5-4BB9-8ADD-C1316DA46510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2F2F493-7A93-46E4-9CF5-4D3F0272FEF6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altLang="en-US" sz="1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Rom</a:t>
          </a:r>
          <a:r>
            <a:rPr lang="ro-RO" altLang="en-US" sz="1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â</a:t>
          </a:r>
          <a:r>
            <a:rPr lang="en-US" altLang="en-US" sz="11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nia</a:t>
          </a:r>
          <a:endParaRPr lang="en-US" altLang="en-US" sz="11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o-RO" altLang="en-US" sz="1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 energie electrică</a:t>
          </a:r>
          <a:endParaRPr lang="en-US" altLang="en-US" sz="11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o-RO" altLang="en-US" sz="1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Monopol reglementat</a:t>
          </a:r>
          <a:endParaRPr lang="en-US" altLang="en-US" sz="11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5DDAF0-6A4E-4610-B719-18ECE2E0E5F8}" type="parTrans" cxnId="{5866189C-2452-43D4-AA16-99E91395036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1C9D859-4284-4251-8BA0-FC550B88DB75}" type="sibTrans" cxnId="{5866189C-2452-43D4-AA16-99E91395036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565FBF-C1A3-45D5-92BD-02656C5A8DC5}" type="pres">
      <dgm:prSet presAssocID="{E918D88D-66A7-4790-9852-9B729AC0E9AF}" presName="vertOne" presStyleCnt="0"/>
      <dgm:spPr/>
    </dgm:pt>
    <dgm:pt modelId="{F7A5DF6E-04DB-4353-968C-A34095F2B6BF}" type="pres">
      <dgm:prSet presAssocID="{E918D88D-66A7-4790-9852-9B729AC0E9AF}" presName="txOne" presStyleLbl="node0" presStyleIdx="0" presStyleCnt="1" custScaleY="64883" custLinFactY="-210601" custLinFactNeighborX="50000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1DC37-2CDD-4C39-8CE0-89A7A5A54FF2}" type="pres">
      <dgm:prSet presAssocID="{E918D88D-66A7-4790-9852-9B729AC0E9AF}" presName="parTransOne" presStyleCnt="0"/>
      <dgm:spPr/>
    </dgm:pt>
    <dgm:pt modelId="{A341EE89-F995-4DC3-BD07-0A2BC73B5D0C}" type="pres">
      <dgm:prSet presAssocID="{E918D88D-66A7-4790-9852-9B729AC0E9AF}" presName="horzOne" presStyleCnt="0"/>
      <dgm:spPr/>
    </dgm:pt>
    <dgm:pt modelId="{B1A49F19-95F5-418F-843E-A43C3B50C37E}" type="pres">
      <dgm:prSet presAssocID="{A2F2F493-7A93-46E4-9CF5-4D3F0272FEF6}" presName="vertTwo" presStyleCnt="0"/>
      <dgm:spPr/>
    </dgm:pt>
    <dgm:pt modelId="{B7AFA790-2A3F-4B30-9762-EDF7DC3F3C9C}" type="pres">
      <dgm:prSet presAssocID="{A2F2F493-7A93-46E4-9CF5-4D3F0272FEF6}" presName="txTwo" presStyleLbl="node2" presStyleIdx="0" presStyleCnt="1" custScaleY="84511" custLinFactNeighborX="-1924" custLinFactNeighborY="-6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87BF90-3A49-4548-90EE-B6CACA6EC7A0}" type="pres">
      <dgm:prSet presAssocID="{A2F2F493-7A93-46E4-9CF5-4D3F0272FEF6}" presName="horzTwo" presStyleCnt="0"/>
      <dgm:spPr/>
    </dgm:pt>
  </dgm:ptLst>
  <dgm:cxnLst>
    <dgm:cxn modelId="{885A5391-55CB-4ADB-B608-964D7B333B11}" type="presOf" srcId="{A2F2F493-7A93-46E4-9CF5-4D3F0272FEF6}" destId="{B7AFA790-2A3F-4B30-9762-EDF7DC3F3C9C}" srcOrd="0" destOrd="0" presId="urn:microsoft.com/office/officeart/2005/8/layout/hierarchy4"/>
    <dgm:cxn modelId="{C2AED972-4EB5-4BB9-8ADD-C1316DA46510}" srcId="{64B3E33E-CD53-4E22-9286-8F94269E9ADA}" destId="{E918D88D-66A7-4790-9852-9B729AC0E9AF}" srcOrd="0" destOrd="0" parTransId="{DFC66465-95FB-49BC-B26F-4D74581129FF}" sibTransId="{B40EA4BF-69EC-4B38-AE01-11423A9B85DF}"/>
    <dgm:cxn modelId="{5866189C-2452-43D4-AA16-99E913950364}" srcId="{E918D88D-66A7-4790-9852-9B729AC0E9AF}" destId="{A2F2F493-7A93-46E4-9CF5-4D3F0272FEF6}" srcOrd="0" destOrd="0" parTransId="{DF5DDAF0-6A4E-4610-B719-18ECE2E0E5F8}" sibTransId="{F1C9D859-4284-4251-8BA0-FC550B88DB75}"/>
    <dgm:cxn modelId="{8B05094F-F670-41F3-872D-B07768259662}" type="presOf" srcId="{E918D88D-66A7-4790-9852-9B729AC0E9AF}" destId="{F7A5DF6E-04DB-4353-968C-A34095F2B6BF}" srcOrd="0" destOrd="0" presId="urn:microsoft.com/office/officeart/2005/8/layout/hierarchy4"/>
    <dgm:cxn modelId="{61F07206-D8B1-40AC-9515-C2A5312EB18F}" type="presOf" srcId="{64B3E33E-CD53-4E22-9286-8F94269E9ADA}" destId="{38F2A67C-8241-4DCA-8E19-A42B7EDE7158}" srcOrd="0" destOrd="0" presId="urn:microsoft.com/office/officeart/2005/8/layout/hierarchy4"/>
    <dgm:cxn modelId="{F1CA1D07-623E-487D-9DEC-8CF5A4B773B3}" type="presParOf" srcId="{38F2A67C-8241-4DCA-8E19-A42B7EDE7158}" destId="{A2565FBF-C1A3-45D5-92BD-02656C5A8DC5}" srcOrd="0" destOrd="0" presId="urn:microsoft.com/office/officeart/2005/8/layout/hierarchy4"/>
    <dgm:cxn modelId="{F5A17943-B307-4F25-B2AB-325AC1874598}" type="presParOf" srcId="{A2565FBF-C1A3-45D5-92BD-02656C5A8DC5}" destId="{F7A5DF6E-04DB-4353-968C-A34095F2B6BF}" srcOrd="0" destOrd="0" presId="urn:microsoft.com/office/officeart/2005/8/layout/hierarchy4"/>
    <dgm:cxn modelId="{0B771A63-2154-49D3-A848-CB27CC24C26A}" type="presParOf" srcId="{A2565FBF-C1A3-45D5-92BD-02656C5A8DC5}" destId="{C4B1DC37-2CDD-4C39-8CE0-89A7A5A54FF2}" srcOrd="1" destOrd="0" presId="urn:microsoft.com/office/officeart/2005/8/layout/hierarchy4"/>
    <dgm:cxn modelId="{0879B773-E8B2-4DE1-8458-93422ED0E764}" type="presParOf" srcId="{A2565FBF-C1A3-45D5-92BD-02656C5A8DC5}" destId="{A341EE89-F995-4DC3-BD07-0A2BC73B5D0C}" srcOrd="2" destOrd="0" presId="urn:microsoft.com/office/officeart/2005/8/layout/hierarchy4"/>
    <dgm:cxn modelId="{A52029B0-A588-495D-812E-4D16EA9D5043}" type="presParOf" srcId="{A341EE89-F995-4DC3-BD07-0A2BC73B5D0C}" destId="{B1A49F19-95F5-418F-843E-A43C3B50C37E}" srcOrd="0" destOrd="0" presId="urn:microsoft.com/office/officeart/2005/8/layout/hierarchy4"/>
    <dgm:cxn modelId="{DF3B73F8-79B7-4B9C-A94E-47D027254EE0}" type="presParOf" srcId="{B1A49F19-95F5-418F-843E-A43C3B50C37E}" destId="{B7AFA790-2A3F-4B30-9762-EDF7DC3F3C9C}" srcOrd="0" destOrd="0" presId="urn:microsoft.com/office/officeart/2005/8/layout/hierarchy4"/>
    <dgm:cxn modelId="{2769789B-394F-4910-977E-868962AE8DB9}" type="presParOf" srcId="{B1A49F19-95F5-418F-843E-A43C3B50C37E}" destId="{9987BF90-3A49-4548-90EE-B6CACA6EC7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F9B02-98FA-4058-B775-E2B501A9DD9D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</dgm:pt>
    <dgm:pt modelId="{9DC325E4-938C-42FE-AA1F-6B43FFB57BC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o-RO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Producție</a:t>
          </a:r>
          <a:endParaRPr lang="en-GB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357F0-58AA-4258-A06B-0863F60EF3DB}" type="parTrans" cxnId="{21E2E0FA-2C3B-48B0-B6E0-8633F2A0F51D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1ACEA-6B23-4D0F-835E-9AD990A628AE}" type="sibTrans" cxnId="{21E2E0FA-2C3B-48B0-B6E0-8633F2A0F51D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4CC23-5F65-4ED1-AC0C-921716B38EFD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o-RO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Consum</a:t>
          </a:r>
          <a:endParaRPr lang="en-GB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359C9-D9F7-4D4B-8A5F-D6EF37BED8DE}" type="parTrans" cxnId="{EBB3DCCB-4545-4A7E-8011-83960593D7C3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782B1-6603-4AF6-A05C-883E3421427C}" type="sibTrans" cxnId="{EBB3DCCB-4545-4A7E-8011-83960593D7C3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9735E-AC4D-49EE-AAF2-9AA3E4F5572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sz="900" b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rPr>
            <a:t>Transport</a:t>
          </a:r>
          <a:endParaRPr lang="en-GB" sz="900" b="1" dirty="0">
            <a:solidFill>
              <a:srgbClr val="FFFF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053FE-595A-40AA-A006-9625A294990C}" type="parTrans" cxnId="{B96BCEA9-CF77-4A16-A9D4-3821848D26A9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19E11-E55A-4EFD-A088-185E14C43043}" type="sibTrans" cxnId="{B96BCEA9-CF77-4A16-A9D4-3821848D26A9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9D4B6-61EA-45AE-A1E0-E4695454543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o-RO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Distribuție</a:t>
          </a:r>
          <a:endParaRPr lang="en-GB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5673A-7812-4BBC-894A-091A9EEFE928}" type="parTrans" cxnId="{D1DFDA78-3A8D-4FF5-AF6D-F055A0A54BE5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5FA00-02A1-45E5-BAAA-AA06AD355A1E}" type="sibTrans" cxnId="{D1DFDA78-3A8D-4FF5-AF6D-F055A0A54BE5}">
      <dgm:prSet/>
      <dgm:spPr/>
      <dgm:t>
        <a:bodyPr/>
        <a:lstStyle/>
        <a:p>
          <a:endParaRPr lang="en-GB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66384-B6CD-468A-891D-0EFE38D3C824}" type="pres">
      <dgm:prSet presAssocID="{062F9B02-98FA-4058-B775-E2B501A9DD9D}" presName="Name0" presStyleCnt="0">
        <dgm:presLayoutVars>
          <dgm:dir/>
          <dgm:animLvl val="lvl"/>
          <dgm:resizeHandles val="exact"/>
        </dgm:presLayoutVars>
      </dgm:prSet>
      <dgm:spPr/>
    </dgm:pt>
    <dgm:pt modelId="{4AA3226F-A346-46F6-9642-8E2A32C4AAD2}" type="pres">
      <dgm:prSet presAssocID="{9DC325E4-938C-42FE-AA1F-6B43FFB57BC8}" presName="parTxOnly" presStyleLbl="node1" presStyleIdx="0" presStyleCnt="4" custScaleX="120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0636-894C-4C3E-B1B6-D3A042E2BCF2}" type="pres">
      <dgm:prSet presAssocID="{9041ACEA-6B23-4D0F-835E-9AD990A628AE}" presName="parTxOnlySpace" presStyleCnt="0"/>
      <dgm:spPr/>
    </dgm:pt>
    <dgm:pt modelId="{BB2A8146-01F8-4B1B-A53E-656C193C2C38}" type="pres">
      <dgm:prSet presAssocID="{12B9735E-AC4D-49EE-AAF2-9AA3E4F55729}" presName="parTxOnly" presStyleLbl="node1" presStyleIdx="1" presStyleCnt="4" custScaleX="141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16F80-4920-4715-8811-0C91C019DF81}" type="pres">
      <dgm:prSet presAssocID="{CEC19E11-E55A-4EFD-A088-185E14C43043}" presName="parTxOnlySpace" presStyleCnt="0"/>
      <dgm:spPr/>
    </dgm:pt>
    <dgm:pt modelId="{8E411340-F42A-46CB-8853-232384F2F972}" type="pres">
      <dgm:prSet presAssocID="{A0B9D4B6-61EA-45AE-A1E0-E4695454543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99C0-C720-4D47-AAE8-9B043CD7ADD8}" type="pres">
      <dgm:prSet presAssocID="{FEB5FA00-02A1-45E5-BAAA-AA06AD355A1E}" presName="parTxOnlySpace" presStyleCnt="0"/>
      <dgm:spPr/>
    </dgm:pt>
    <dgm:pt modelId="{2F140FF3-A7B7-42FF-AFFC-12BDAFC24260}" type="pres">
      <dgm:prSet presAssocID="{1EC4CC23-5F65-4ED1-AC0C-921716B38EF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0EE62A-5E09-4547-AA07-AAC1514966BF}" type="presOf" srcId="{1EC4CC23-5F65-4ED1-AC0C-921716B38EFD}" destId="{2F140FF3-A7B7-42FF-AFFC-12BDAFC24260}" srcOrd="0" destOrd="0" presId="urn:microsoft.com/office/officeart/2005/8/layout/chevron1"/>
    <dgm:cxn modelId="{21E2E0FA-2C3B-48B0-B6E0-8633F2A0F51D}" srcId="{062F9B02-98FA-4058-B775-E2B501A9DD9D}" destId="{9DC325E4-938C-42FE-AA1F-6B43FFB57BC8}" srcOrd="0" destOrd="0" parTransId="{31C357F0-58AA-4258-A06B-0863F60EF3DB}" sibTransId="{9041ACEA-6B23-4D0F-835E-9AD990A628AE}"/>
    <dgm:cxn modelId="{B96BCEA9-CF77-4A16-A9D4-3821848D26A9}" srcId="{062F9B02-98FA-4058-B775-E2B501A9DD9D}" destId="{12B9735E-AC4D-49EE-AAF2-9AA3E4F55729}" srcOrd="1" destOrd="0" parTransId="{FA3053FE-595A-40AA-A006-9625A294990C}" sibTransId="{CEC19E11-E55A-4EFD-A088-185E14C43043}"/>
    <dgm:cxn modelId="{6D8F879B-8F3D-4710-B4F1-A3E1C165BEC7}" type="presOf" srcId="{062F9B02-98FA-4058-B775-E2B501A9DD9D}" destId="{35D66384-B6CD-468A-891D-0EFE38D3C824}" srcOrd="0" destOrd="0" presId="urn:microsoft.com/office/officeart/2005/8/layout/chevron1"/>
    <dgm:cxn modelId="{D1DFDA78-3A8D-4FF5-AF6D-F055A0A54BE5}" srcId="{062F9B02-98FA-4058-B775-E2B501A9DD9D}" destId="{A0B9D4B6-61EA-45AE-A1E0-E46954545431}" srcOrd="2" destOrd="0" parTransId="{7ED5673A-7812-4BBC-894A-091A9EEFE928}" sibTransId="{FEB5FA00-02A1-45E5-BAAA-AA06AD355A1E}"/>
    <dgm:cxn modelId="{0671D5D4-9F41-4BD4-B45E-B9020072FBEF}" type="presOf" srcId="{A0B9D4B6-61EA-45AE-A1E0-E46954545431}" destId="{8E411340-F42A-46CB-8853-232384F2F972}" srcOrd="0" destOrd="0" presId="urn:microsoft.com/office/officeart/2005/8/layout/chevron1"/>
    <dgm:cxn modelId="{EBB3DCCB-4545-4A7E-8011-83960593D7C3}" srcId="{062F9B02-98FA-4058-B775-E2B501A9DD9D}" destId="{1EC4CC23-5F65-4ED1-AC0C-921716B38EFD}" srcOrd="3" destOrd="0" parTransId="{1D1359C9-D9F7-4D4B-8A5F-D6EF37BED8DE}" sibTransId="{69F782B1-6603-4AF6-A05C-883E3421427C}"/>
    <dgm:cxn modelId="{36D34BC9-E424-48F3-935F-8C7F5487C7EF}" type="presOf" srcId="{9DC325E4-938C-42FE-AA1F-6B43FFB57BC8}" destId="{4AA3226F-A346-46F6-9642-8E2A32C4AAD2}" srcOrd="0" destOrd="0" presId="urn:microsoft.com/office/officeart/2005/8/layout/chevron1"/>
    <dgm:cxn modelId="{97917FEE-8458-40A1-9D6E-614F252AD861}" type="presOf" srcId="{12B9735E-AC4D-49EE-AAF2-9AA3E4F55729}" destId="{BB2A8146-01F8-4B1B-A53E-656C193C2C38}" srcOrd="0" destOrd="0" presId="urn:microsoft.com/office/officeart/2005/8/layout/chevron1"/>
    <dgm:cxn modelId="{88155B5E-95CD-43CF-B0B2-A3F54264CE21}" type="presParOf" srcId="{35D66384-B6CD-468A-891D-0EFE38D3C824}" destId="{4AA3226F-A346-46F6-9642-8E2A32C4AAD2}" srcOrd="0" destOrd="0" presId="urn:microsoft.com/office/officeart/2005/8/layout/chevron1"/>
    <dgm:cxn modelId="{334B5B3D-7110-49B0-A065-051740B707C6}" type="presParOf" srcId="{35D66384-B6CD-468A-891D-0EFE38D3C824}" destId="{F1870636-894C-4C3E-B1B6-D3A042E2BCF2}" srcOrd="1" destOrd="0" presId="urn:microsoft.com/office/officeart/2005/8/layout/chevron1"/>
    <dgm:cxn modelId="{5597C7D1-EB35-48D5-BD59-B75459F7EFD2}" type="presParOf" srcId="{35D66384-B6CD-468A-891D-0EFE38D3C824}" destId="{BB2A8146-01F8-4B1B-A53E-656C193C2C38}" srcOrd="2" destOrd="0" presId="urn:microsoft.com/office/officeart/2005/8/layout/chevron1"/>
    <dgm:cxn modelId="{5DB44146-5F38-4E00-B095-EBA5307DE34B}" type="presParOf" srcId="{35D66384-B6CD-468A-891D-0EFE38D3C824}" destId="{6A216F80-4920-4715-8811-0C91C019DF81}" srcOrd="3" destOrd="0" presId="urn:microsoft.com/office/officeart/2005/8/layout/chevron1"/>
    <dgm:cxn modelId="{90F9A8CC-D67E-48BF-B869-16070F537ACF}" type="presParOf" srcId="{35D66384-B6CD-468A-891D-0EFE38D3C824}" destId="{8E411340-F42A-46CB-8853-232384F2F972}" srcOrd="4" destOrd="0" presId="urn:microsoft.com/office/officeart/2005/8/layout/chevron1"/>
    <dgm:cxn modelId="{092EF4B1-2265-45EA-805E-51C8BCDADADD}" type="presParOf" srcId="{35D66384-B6CD-468A-891D-0EFE38D3C824}" destId="{2CEE99C0-C720-4D47-AAE8-9B043CD7ADD8}" srcOrd="5" destOrd="0" presId="urn:microsoft.com/office/officeart/2005/8/layout/chevron1"/>
    <dgm:cxn modelId="{2750B035-11F1-4E27-B4A0-6B713435D73C}" type="presParOf" srcId="{35D66384-B6CD-468A-891D-0EFE38D3C824}" destId="{2F140FF3-A7B7-42FF-AFFC-12BDAFC24260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3E33E-CD53-4E22-9286-8F94269E9ADA}" type="doc">
      <dgm:prSet loTypeId="urn:microsoft.com/office/officeart/2005/8/layout/hierarchy4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38F2A67C-8241-4DCA-8E19-A42B7EDE7158}" type="pres">
      <dgm:prSet presAssocID="{64B3E33E-CD53-4E22-9286-8F94269E9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0C261B5F-7833-4B41-A259-07E582CCA894}" type="presOf" srcId="{64B3E33E-CD53-4E22-9286-8F94269E9ADA}" destId="{38F2A67C-8241-4DCA-8E19-A42B7EDE7158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A257E3-54A9-416A-86AF-E78FC194B541}" type="doc">
      <dgm:prSet loTypeId="urn:microsoft.com/office/officeart/2005/8/layout/vList3#1" loCatId="list" qsTypeId="urn:microsoft.com/office/officeart/2005/8/quickstyle/simple1#4" qsCatId="simple" csTypeId="urn:microsoft.com/office/officeart/2005/8/colors/accent1_2#4" csCatId="accent1" phldr="1"/>
      <dgm:spPr/>
    </dgm:pt>
    <dgm:pt modelId="{9A711A7B-940C-48A4-BBAE-9D03BF5C0EFE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spcAft>
              <a:spcPts val="300"/>
            </a:spcAft>
          </a:pPr>
          <a:r>
            <a:rPr lang="ro-RO" altLang="ro-RO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Retehnologizarea rețelei existente</a:t>
          </a:r>
          <a:endParaRPr lang="en-US" altLang="ro-RO" sz="14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25FA1-F425-4539-B468-E226555F5E9B}" type="parTrans" cxnId="{15DDB988-16CB-439B-B05D-780FEC8EB268}">
      <dgm:prSet/>
      <dgm:spPr/>
      <dgm:t>
        <a:bodyPr/>
        <a:lstStyle/>
        <a:p>
          <a:pPr algn="l"/>
          <a:endParaRPr lang="en-US" sz="1800">
            <a:latin typeface="Arial" pitchFamily="34" charset="0"/>
            <a:cs typeface="Arial" pitchFamily="34" charset="0"/>
          </a:endParaRPr>
        </a:p>
      </dgm:t>
    </dgm:pt>
    <dgm:pt modelId="{B6F4A1F2-4ED6-4116-BCA7-4ABC83430B5E}" type="sibTrans" cxnId="{15DDB988-16CB-439B-B05D-780FEC8EB268}">
      <dgm:prSet/>
      <dgm:spPr/>
      <dgm:t>
        <a:bodyPr/>
        <a:lstStyle/>
        <a:p>
          <a:pPr algn="l"/>
          <a:endParaRPr lang="en-US" sz="1800">
            <a:latin typeface="Arial" pitchFamily="34" charset="0"/>
            <a:cs typeface="Arial" pitchFamily="34" charset="0"/>
          </a:endParaRPr>
        </a:p>
      </dgm:t>
    </dgm:pt>
    <dgm:pt modelId="{7972BB73-2FCF-4D88-A4E9-BAA966CDC604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>
            <a:spcAft>
              <a:spcPts val="300"/>
            </a:spcAft>
          </a:pPr>
          <a:r>
            <a:rPr lang="ro-RO" altLang="ro-RO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Creșterea capacității de transport a producției din Dobrogea</a:t>
          </a:r>
          <a:endParaRPr lang="en-US" altLang="ro-RO" sz="14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55C38-724C-47EC-83F9-5361A9A40288}" type="parTrans" cxnId="{2A7074BB-CAE6-4DA0-855F-21E5D1A4FE3C}">
      <dgm:prSet/>
      <dgm:spPr/>
      <dgm:t>
        <a:bodyPr/>
        <a:lstStyle/>
        <a:p>
          <a:pPr algn="l"/>
          <a:endParaRPr lang="en-US" sz="1800">
            <a:latin typeface="Arial" pitchFamily="34" charset="0"/>
            <a:cs typeface="Arial" pitchFamily="34" charset="0"/>
          </a:endParaRPr>
        </a:p>
      </dgm:t>
    </dgm:pt>
    <dgm:pt modelId="{4D42CDAB-BB27-459C-8266-88B9DAC2DD9B}" type="sibTrans" cxnId="{2A7074BB-CAE6-4DA0-855F-21E5D1A4FE3C}">
      <dgm:prSet/>
      <dgm:spPr/>
      <dgm:t>
        <a:bodyPr/>
        <a:lstStyle/>
        <a:p>
          <a:pPr algn="l"/>
          <a:endParaRPr lang="en-US" sz="1800">
            <a:latin typeface="Arial" pitchFamily="34" charset="0"/>
            <a:cs typeface="Arial" pitchFamily="34" charset="0"/>
          </a:endParaRPr>
        </a:p>
      </dgm:t>
    </dgm:pt>
    <dgm:pt modelId="{87995C88-D459-48AE-BD57-429BC72BFB4C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ro-RO" altLang="ro-RO" sz="14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Creșterea capacității de interconexiune transfrontalieră</a:t>
          </a:r>
          <a:endParaRPr lang="en-US" sz="1400" b="0" dirty="0">
            <a:solidFill>
              <a:schemeClr val="accent1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BFA5828-A4DA-4AE0-8F7C-B01B0B404040}" type="parTrans" cxnId="{CF6FC5B4-1569-4727-9F00-9C4E1685E734}">
      <dgm:prSet/>
      <dgm:spPr/>
      <dgm:t>
        <a:bodyPr/>
        <a:lstStyle/>
        <a:p>
          <a:pPr algn="l"/>
          <a:endParaRPr lang="en-US" sz="1800">
            <a:latin typeface="Arial" pitchFamily="34" charset="0"/>
            <a:cs typeface="Arial" pitchFamily="34" charset="0"/>
          </a:endParaRPr>
        </a:p>
      </dgm:t>
    </dgm:pt>
    <dgm:pt modelId="{D8265BA0-6CF6-47D1-89E9-BD55781514ED}" type="sibTrans" cxnId="{CF6FC5B4-1569-4727-9F00-9C4E1685E734}">
      <dgm:prSet/>
      <dgm:spPr/>
      <dgm:t>
        <a:bodyPr/>
        <a:lstStyle/>
        <a:p>
          <a:pPr algn="l"/>
          <a:endParaRPr lang="en-US" sz="1800">
            <a:latin typeface="Arial" pitchFamily="34" charset="0"/>
            <a:cs typeface="Arial" pitchFamily="34" charset="0"/>
          </a:endParaRPr>
        </a:p>
      </dgm:t>
    </dgm:pt>
    <dgm:pt modelId="{BA5A27D8-CD75-456A-9E2E-9F6B4A5329E0}" type="pres">
      <dgm:prSet presAssocID="{96A257E3-54A9-416A-86AF-E78FC194B541}" presName="linearFlow" presStyleCnt="0">
        <dgm:presLayoutVars>
          <dgm:dir/>
          <dgm:resizeHandles val="exact"/>
        </dgm:presLayoutVars>
      </dgm:prSet>
      <dgm:spPr/>
    </dgm:pt>
    <dgm:pt modelId="{9CB81E2A-DB93-4182-9C78-B6763AD02692}" type="pres">
      <dgm:prSet presAssocID="{9A711A7B-940C-48A4-BBAE-9D03BF5C0EFE}" presName="composite" presStyleCnt="0"/>
      <dgm:spPr/>
    </dgm:pt>
    <dgm:pt modelId="{69EFF4B1-5F0D-4CB1-8953-3D6400ECE3E3}" type="pres">
      <dgm:prSet presAssocID="{9A711A7B-940C-48A4-BBAE-9D03BF5C0EFE}" presName="imgShp" presStyleLbl="fgImgPlace1" presStyleIdx="0" presStyleCnt="3" custScaleX="73645" custScaleY="72084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C61743-868D-4FA0-BF6B-D0818D0EEF54}" type="pres">
      <dgm:prSet presAssocID="{9A711A7B-940C-48A4-BBAE-9D03BF5C0EF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F00EC-291D-4129-897F-9287A3B68EE9}" type="pres">
      <dgm:prSet presAssocID="{B6F4A1F2-4ED6-4116-BCA7-4ABC83430B5E}" presName="spacing" presStyleCnt="0"/>
      <dgm:spPr/>
    </dgm:pt>
    <dgm:pt modelId="{8314AAAC-47C2-433C-8086-789868B709DC}" type="pres">
      <dgm:prSet presAssocID="{7972BB73-2FCF-4D88-A4E9-BAA966CDC604}" presName="composite" presStyleCnt="0"/>
      <dgm:spPr/>
    </dgm:pt>
    <dgm:pt modelId="{D9EA1A05-B2EF-40F4-889D-264D80DB1941}" type="pres">
      <dgm:prSet presAssocID="{7972BB73-2FCF-4D88-A4E9-BAA966CDC604}" presName="imgShp" presStyleLbl="fgImgPlace1" presStyleIdx="1" presStyleCnt="3" custScaleX="73645" custScaleY="72084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DE29F3-5C5E-4D57-8EA0-0ADEED91EB2A}" type="pres">
      <dgm:prSet presAssocID="{7972BB73-2FCF-4D88-A4E9-BAA966CDC60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F061B-F896-4959-878B-C82ACD6F1B11}" type="pres">
      <dgm:prSet presAssocID="{4D42CDAB-BB27-459C-8266-88B9DAC2DD9B}" presName="spacing" presStyleCnt="0"/>
      <dgm:spPr/>
    </dgm:pt>
    <dgm:pt modelId="{DBC0FAE7-568D-4066-9172-7BCDD22DC89E}" type="pres">
      <dgm:prSet presAssocID="{87995C88-D459-48AE-BD57-429BC72BFB4C}" presName="composite" presStyleCnt="0"/>
      <dgm:spPr/>
    </dgm:pt>
    <dgm:pt modelId="{0F6AEB97-6525-4941-935C-AEAFD6691C8A}" type="pres">
      <dgm:prSet presAssocID="{87995C88-D459-48AE-BD57-429BC72BFB4C}" presName="imgShp" presStyleLbl="fgImgPlace1" presStyleIdx="2" presStyleCnt="3" custScaleX="73645" custScaleY="72084"/>
      <dgm:spPr>
        <a:prstGeom prst="ellipse">
          <a:avLst/>
        </a:prstGeom>
        <a:solidFill>
          <a:srgbClr val="C2CDE1"/>
        </a:solidFill>
      </dgm:spPr>
    </dgm:pt>
    <dgm:pt modelId="{4DCD061C-0545-4091-AA87-A66C17E9B5B1}" type="pres">
      <dgm:prSet presAssocID="{87995C88-D459-48AE-BD57-429BC72BFB4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6AD43-F1DD-4BBA-92B4-AB547A243054}" type="presOf" srcId="{7972BB73-2FCF-4D88-A4E9-BAA966CDC604}" destId="{22DE29F3-5C5E-4D57-8EA0-0ADEED91EB2A}" srcOrd="0" destOrd="0" presId="urn:microsoft.com/office/officeart/2005/8/layout/vList3#1"/>
    <dgm:cxn modelId="{59ED6F95-7A8E-48DB-824C-E4CDA9A02180}" type="presOf" srcId="{96A257E3-54A9-416A-86AF-E78FC194B541}" destId="{BA5A27D8-CD75-456A-9E2E-9F6B4A5329E0}" srcOrd="0" destOrd="0" presId="urn:microsoft.com/office/officeart/2005/8/layout/vList3#1"/>
    <dgm:cxn modelId="{15DDB988-16CB-439B-B05D-780FEC8EB268}" srcId="{96A257E3-54A9-416A-86AF-E78FC194B541}" destId="{9A711A7B-940C-48A4-BBAE-9D03BF5C0EFE}" srcOrd="0" destOrd="0" parTransId="{FFC25FA1-F425-4539-B468-E226555F5E9B}" sibTransId="{B6F4A1F2-4ED6-4116-BCA7-4ABC83430B5E}"/>
    <dgm:cxn modelId="{64DBB973-A4F2-425A-97CD-39C0FDE5CC0B}" type="presOf" srcId="{9A711A7B-940C-48A4-BBAE-9D03BF5C0EFE}" destId="{99C61743-868D-4FA0-BF6B-D0818D0EEF54}" srcOrd="0" destOrd="0" presId="urn:microsoft.com/office/officeart/2005/8/layout/vList3#1"/>
    <dgm:cxn modelId="{2A7074BB-CAE6-4DA0-855F-21E5D1A4FE3C}" srcId="{96A257E3-54A9-416A-86AF-E78FC194B541}" destId="{7972BB73-2FCF-4D88-A4E9-BAA966CDC604}" srcOrd="1" destOrd="0" parTransId="{37455C38-724C-47EC-83F9-5361A9A40288}" sibTransId="{4D42CDAB-BB27-459C-8266-88B9DAC2DD9B}"/>
    <dgm:cxn modelId="{A7572FBC-F442-4C9B-B3E0-FA7CA0F8C5A8}" type="presOf" srcId="{87995C88-D459-48AE-BD57-429BC72BFB4C}" destId="{4DCD061C-0545-4091-AA87-A66C17E9B5B1}" srcOrd="0" destOrd="0" presId="urn:microsoft.com/office/officeart/2005/8/layout/vList3#1"/>
    <dgm:cxn modelId="{CF6FC5B4-1569-4727-9F00-9C4E1685E734}" srcId="{96A257E3-54A9-416A-86AF-E78FC194B541}" destId="{87995C88-D459-48AE-BD57-429BC72BFB4C}" srcOrd="2" destOrd="0" parTransId="{7BFA5828-A4DA-4AE0-8F7C-B01B0B404040}" sibTransId="{D8265BA0-6CF6-47D1-89E9-BD55781514ED}"/>
    <dgm:cxn modelId="{401575B7-3AED-4D23-955B-15E64255BC8D}" type="presParOf" srcId="{BA5A27D8-CD75-456A-9E2E-9F6B4A5329E0}" destId="{9CB81E2A-DB93-4182-9C78-B6763AD02692}" srcOrd="0" destOrd="0" presId="urn:microsoft.com/office/officeart/2005/8/layout/vList3#1"/>
    <dgm:cxn modelId="{71084F4B-EACD-4815-A7BC-D63F92E95B00}" type="presParOf" srcId="{9CB81E2A-DB93-4182-9C78-B6763AD02692}" destId="{69EFF4B1-5F0D-4CB1-8953-3D6400ECE3E3}" srcOrd="0" destOrd="0" presId="urn:microsoft.com/office/officeart/2005/8/layout/vList3#1"/>
    <dgm:cxn modelId="{A3923B3A-8202-4A0D-9A5A-3E657B804E14}" type="presParOf" srcId="{9CB81E2A-DB93-4182-9C78-B6763AD02692}" destId="{99C61743-868D-4FA0-BF6B-D0818D0EEF54}" srcOrd="1" destOrd="0" presId="urn:microsoft.com/office/officeart/2005/8/layout/vList3#1"/>
    <dgm:cxn modelId="{8E2778D9-4A38-4BB2-9103-BAD4DD84ABF8}" type="presParOf" srcId="{BA5A27D8-CD75-456A-9E2E-9F6B4A5329E0}" destId="{41CF00EC-291D-4129-897F-9287A3B68EE9}" srcOrd="1" destOrd="0" presId="urn:microsoft.com/office/officeart/2005/8/layout/vList3#1"/>
    <dgm:cxn modelId="{EA05304E-FDBE-476C-8C5F-CABFE30289F7}" type="presParOf" srcId="{BA5A27D8-CD75-456A-9E2E-9F6B4A5329E0}" destId="{8314AAAC-47C2-433C-8086-789868B709DC}" srcOrd="2" destOrd="0" presId="urn:microsoft.com/office/officeart/2005/8/layout/vList3#1"/>
    <dgm:cxn modelId="{F16CA852-7B56-4B5D-9F70-9EBFB52A6C39}" type="presParOf" srcId="{8314AAAC-47C2-433C-8086-789868B709DC}" destId="{D9EA1A05-B2EF-40F4-889D-264D80DB1941}" srcOrd="0" destOrd="0" presId="urn:microsoft.com/office/officeart/2005/8/layout/vList3#1"/>
    <dgm:cxn modelId="{DAADB9A7-EBAC-457C-8917-984095B95CB0}" type="presParOf" srcId="{8314AAAC-47C2-433C-8086-789868B709DC}" destId="{22DE29F3-5C5E-4D57-8EA0-0ADEED91EB2A}" srcOrd="1" destOrd="0" presId="urn:microsoft.com/office/officeart/2005/8/layout/vList3#1"/>
    <dgm:cxn modelId="{33470118-3E3E-4D7E-91FB-92BB5E08C8A4}" type="presParOf" srcId="{BA5A27D8-CD75-456A-9E2E-9F6B4A5329E0}" destId="{8D5F061B-F896-4959-878B-C82ACD6F1B11}" srcOrd="3" destOrd="0" presId="urn:microsoft.com/office/officeart/2005/8/layout/vList3#1"/>
    <dgm:cxn modelId="{46E66FB4-7B5E-4AE7-A5E4-335632C91054}" type="presParOf" srcId="{BA5A27D8-CD75-456A-9E2E-9F6B4A5329E0}" destId="{DBC0FAE7-568D-4066-9172-7BCDD22DC89E}" srcOrd="4" destOrd="0" presId="urn:microsoft.com/office/officeart/2005/8/layout/vList3#1"/>
    <dgm:cxn modelId="{8DA808F3-2359-4130-8A2E-2407A9972177}" type="presParOf" srcId="{DBC0FAE7-568D-4066-9172-7BCDD22DC89E}" destId="{0F6AEB97-6525-4941-935C-AEAFD6691C8A}" srcOrd="0" destOrd="0" presId="urn:microsoft.com/office/officeart/2005/8/layout/vList3#1"/>
    <dgm:cxn modelId="{41C99981-BB1B-41CE-989C-B6F5E37DE491}" type="presParOf" srcId="{DBC0FAE7-568D-4066-9172-7BCDD22DC89E}" destId="{4DCD061C-0545-4091-AA87-A66C17E9B5B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2CF5B0-5E94-4D78-B1C3-B782C7DFD519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10CF9B-4AA8-49A7-BE00-ACF4C67E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89960" tIns="44979" rIns="89960" bIns="449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89960" tIns="44979" rIns="89960" bIns="449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94B759-2B18-4FFF-A503-E440DCD91F2F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48250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60" tIns="44979" rIns="89960" bIns="449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89960" tIns="44979" rIns="89960" bIns="449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89960" tIns="44979" rIns="89960" bIns="449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89960" tIns="44979" rIns="89960" bIns="449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8FA948-BC98-4DB3-AEEE-D9FA097A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5351-6822-4D6B-BEAC-98FBB12995B5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913238-1818-4855-9825-268BAB2A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225" name="think-cell Slide" r:id="rId4" imgW="360" imgH="360" progId="">
              <p:embed/>
            </p:oleObj>
          </a:graphicData>
        </a:graphic>
      </p:graphicFrame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CB67600-509C-44F4-9F31-A2FA8E7F0ED3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DFCD-43E6-4A54-B005-2AA939AB8D87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22143-4F60-407D-B12C-86D54C323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3249" name="think-cell Slide" r:id="rId4" imgW="360" imgH="360" progId="">
              <p:embed/>
            </p:oleObj>
          </a:graphicData>
        </a:graphic>
      </p:graphicFrame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4BAF59-F576-4864-A65B-C39591CD01F5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F9D0-25BF-4FB3-B963-99029FBCA25D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90240-BFC6-4E58-B02C-CA20544D3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4273" name="think-cell Slide" r:id="rId4" imgW="360" imgH="360" progId="">
              <p:embed/>
            </p:oleObj>
          </a:graphicData>
        </a:graphic>
      </p:graphicFrame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52A86AA-936E-4BFF-A8DA-DDB9C989BB3F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A72EEF6-512F-4B54-90B3-220F0B7DBA0E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6296-29A0-4F33-8AB7-CBCF8E9CCBF8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477FE-14EF-45F7-B6BD-5851D5268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5297" name="think-cell Slide" r:id="rId4" imgW="360" imgH="360" progId="">
              <p:embed/>
            </p:oleObj>
          </a:graphicData>
        </a:graphic>
      </p:graphicFrame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4D8A24-F4DB-4ED2-95B4-07940130D49D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E6B24CE-9E17-4DE9-9E1E-0C115394A575}" type="slidenum">
              <a:rPr lang="en-US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22CBBB-1F1C-4DDD-993B-B01CD52230D2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07509E-6A7D-4780-A782-B1301207C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 txBox="1">
            <a:spLocks/>
          </p:cNvSpPr>
          <p:nvPr userDrawn="1"/>
        </p:nvSpPr>
        <p:spPr>
          <a:xfrm>
            <a:off x="9385300" y="6523038"/>
            <a:ext cx="457200" cy="29845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E462040-62F9-41C4-8C4A-DB4758ACB06F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 l="604" r="330"/>
          <a:stretch>
            <a:fillRect/>
          </a:stretch>
        </p:blipFill>
        <p:spPr bwMode="auto">
          <a:xfrm>
            <a:off x="-106363" y="6096000"/>
            <a:ext cx="100282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gienaserv.ro/wp-content/uploads/2013/01/Transelectrica_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237288"/>
            <a:ext cx="5889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/>
          <a:srcRect l="604" r="330"/>
          <a:stretch>
            <a:fillRect/>
          </a:stretch>
        </p:blipFill>
        <p:spPr bwMode="auto">
          <a:xfrm>
            <a:off x="-107950" y="609600"/>
            <a:ext cx="100298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6237288"/>
            <a:ext cx="15271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BAB1-B20D-46E6-A03A-C41496E6D1AA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CD776-A872-46D6-9DF5-BC9E392B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64C5-E777-4AFD-BE30-4FA15CF0C178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8EBFA-BDAF-41AD-8F74-549FF3BD0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5A4F-8B5B-4773-950C-136FFA4B32F5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03935-5C5B-4915-ADDF-17486BC5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31DB-C329-48B2-9D4A-115945B5AECC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32E31-91A5-4580-A961-A3BDA879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E343-8F97-4AD9-943B-DC88FCFAD530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CFC74-8E74-4F09-B133-DA8DCCD94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4498-C3A5-4813-8549-51BDCBA042F1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3DB5D-1505-4860-B840-F4A3EAA9F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3A53-A8ED-459E-804D-D73A684E604A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DD49F-F5F4-4E81-85C3-97F54AA4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7" name="Object 2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17" name="think-cell Slide" r:id="rId17" imgW="360" imgH="360" progId="">
              <p:embed/>
            </p:oleObj>
          </a:graphicData>
        </a:graphic>
      </p:graphicFrame>
      <p:sp>
        <p:nvSpPr>
          <p:cNvPr id="4119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AFFAF-AAFD-4A37-A65C-75E889A8C2ED}" type="datetimeFigureOut">
              <a:rPr lang="en-US"/>
              <a:pPr>
                <a:defRPr/>
              </a:pPr>
              <a:t>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9385300" y="6619875"/>
            <a:ext cx="457200" cy="2016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3961370-3A5A-4D73-8321-B01EEA6CC05E}" type="slidenum">
              <a:rPr lang="en-US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oleObject7.bin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diagramData" Target="../diagrams/data4.xml"/><Relationship Id="rId26" Type="http://schemas.openxmlformats.org/officeDocument/2006/relationships/image" Target="../media/image19.png"/><Relationship Id="rId3" Type="http://schemas.openxmlformats.org/officeDocument/2006/relationships/tags" Target="../tags/tag8.xml"/><Relationship Id="rId21" Type="http://schemas.openxmlformats.org/officeDocument/2006/relationships/diagramColors" Target="../diagrams/colors4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18.png"/><Relationship Id="rId2" Type="http://schemas.openxmlformats.org/officeDocument/2006/relationships/tags" Target="../tags/tag7.xml"/><Relationship Id="rId16" Type="http://schemas.openxmlformats.org/officeDocument/2006/relationships/oleObject" Target="../embeddings/oleObject9.bin"/><Relationship Id="rId20" Type="http://schemas.openxmlformats.org/officeDocument/2006/relationships/diagramQuickStyle" Target="../diagrams/quickStyle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7.png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.png"/><Relationship Id="rId10" Type="http://schemas.openxmlformats.org/officeDocument/2006/relationships/tags" Target="../tags/tag15.xml"/><Relationship Id="rId19" Type="http://schemas.openxmlformats.org/officeDocument/2006/relationships/diagramLayout" Target="../diagrams/layout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microsoft.com/office/2007/relationships/diagramDrawing" Target="../diagrams/drawing4.xml"/><Relationship Id="rId27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9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7" name="Object 1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57" name="think-cell Slide" r:id="rId4" imgW="360" imgH="360" progId="">
              <p:embed/>
            </p:oleObj>
          </a:graphicData>
        </a:graphic>
      </p:graphicFrame>
      <p:sp>
        <p:nvSpPr>
          <p:cNvPr id="29" name="Rechteck 16"/>
          <p:cNvSpPr/>
          <p:nvPr/>
        </p:nvSpPr>
        <p:spPr bwMode="gray">
          <a:xfrm>
            <a:off x="819150" y="5876925"/>
            <a:ext cx="3275013" cy="215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</a:rPr>
              <a:t/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3081" name="Picture 9" descr="C:\Users\FLORIN~1\AppData\Local\Temp\notes1ABA62\cop2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85484" y="0"/>
            <a:ext cx="10291483" cy="68580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6160" name="Freeform 24"/>
          <p:cNvSpPr>
            <a:spLocks noChangeAspect="1"/>
          </p:cNvSpPr>
          <p:nvPr/>
        </p:nvSpPr>
        <p:spPr bwMode="gray">
          <a:xfrm>
            <a:off x="0" y="2224088"/>
            <a:ext cx="5105400" cy="2576512"/>
          </a:xfrm>
          <a:custGeom>
            <a:avLst/>
            <a:gdLst>
              <a:gd name="T0" fmla="*/ 0 w 5170"/>
              <a:gd name="T1" fmla="*/ 0 h 3266"/>
              <a:gd name="T2" fmla="*/ 2147483647 w 5170"/>
              <a:gd name="T3" fmla="*/ 0 h 3266"/>
              <a:gd name="T4" fmla="*/ 2147483647 w 5170"/>
              <a:gd name="T5" fmla="*/ 2147483647 h 3266"/>
              <a:gd name="T6" fmla="*/ 0 w 5170"/>
              <a:gd name="T7" fmla="*/ 2147483647 h 3266"/>
              <a:gd name="T8" fmla="*/ 0 w 5170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0"/>
              <a:gd name="T16" fmla="*/ 0 h 3266"/>
              <a:gd name="T17" fmla="*/ 5170 w 5170"/>
              <a:gd name="T18" fmla="*/ 3266 h 3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1B3277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hteck 12"/>
          <p:cNvSpPr/>
          <p:nvPr/>
        </p:nvSpPr>
        <p:spPr bwMode="gray">
          <a:xfrm>
            <a:off x="228600" y="2590800"/>
            <a:ext cx="4572000" cy="685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Transelectrica SA</a:t>
            </a:r>
          </a:p>
        </p:txBody>
      </p:sp>
      <p:cxnSp>
        <p:nvCxnSpPr>
          <p:cNvPr id="31" name="Gerade Verbindung 16"/>
          <p:cNvCxnSpPr/>
          <p:nvPr/>
        </p:nvCxnSpPr>
        <p:spPr bwMode="gray">
          <a:xfrm>
            <a:off x="228600" y="3306763"/>
            <a:ext cx="3505200" cy="0"/>
          </a:xfrm>
          <a:prstGeom prst="line">
            <a:avLst/>
          </a:prstGeom>
          <a:ln w="95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14"/>
          <p:cNvSpPr/>
          <p:nvPr/>
        </p:nvSpPr>
        <p:spPr bwMode="gray">
          <a:xfrm>
            <a:off x="228600" y="3124200"/>
            <a:ext cx="4495800" cy="10080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ompanie administrat</a:t>
            </a:r>
            <a:r>
              <a:rPr lang="ro-RO" sz="1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1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US" sz="14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n sistem dualist</a:t>
            </a:r>
            <a:endParaRPr lang="en-US" sz="1400" dirty="0">
              <a:solidFill>
                <a:srgbClr val="FFFF99"/>
              </a:solidFill>
            </a:endParaRPr>
          </a:p>
        </p:txBody>
      </p:sp>
      <p:cxnSp>
        <p:nvCxnSpPr>
          <p:cNvPr id="32" name="Gerade Verbindung 21"/>
          <p:cNvCxnSpPr/>
          <p:nvPr/>
        </p:nvCxnSpPr>
        <p:spPr bwMode="gray">
          <a:xfrm>
            <a:off x="228600" y="3962400"/>
            <a:ext cx="3498850" cy="0"/>
          </a:xfrm>
          <a:prstGeom prst="line">
            <a:avLst/>
          </a:prstGeom>
          <a:ln w="95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TextBox 10"/>
          <p:cNvSpPr txBox="1">
            <a:spLocks noChangeArrowheads="1"/>
          </p:cNvSpPr>
          <p:nvPr/>
        </p:nvSpPr>
        <p:spPr bwMode="auto">
          <a:xfrm>
            <a:off x="4495800" y="4937125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>
                <a:solidFill>
                  <a:srgbClr val="1B3277"/>
                </a:solidFill>
                <a:latin typeface="Arial Black" pitchFamily="34" charset="0"/>
              </a:rPr>
              <a:t>Gala Doamne in Energie</a:t>
            </a:r>
            <a:endParaRPr lang="ro-RO">
              <a:solidFill>
                <a:srgbClr val="1B3277"/>
              </a:solidFill>
              <a:latin typeface="Arial Black" pitchFamily="34" charset="0"/>
            </a:endParaRPr>
          </a:p>
        </p:txBody>
      </p:sp>
      <p:sp>
        <p:nvSpPr>
          <p:cNvPr id="12" name="Rechteck 14"/>
          <p:cNvSpPr/>
          <p:nvPr/>
        </p:nvSpPr>
        <p:spPr bwMode="gray">
          <a:xfrm>
            <a:off x="228600" y="4021138"/>
            <a:ext cx="4495800" cy="3984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lead the power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67" name="TextBox 14"/>
          <p:cNvSpPr txBox="1">
            <a:spLocks noChangeArrowheads="1"/>
          </p:cNvSpPr>
          <p:nvPr/>
        </p:nvSpPr>
        <p:spPr bwMode="auto">
          <a:xfrm>
            <a:off x="4094163" y="5507038"/>
            <a:ext cx="480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00">
                <a:solidFill>
                  <a:srgbClr val="1B3277"/>
                </a:solidFill>
                <a:latin typeface="Arial Black" pitchFamily="34" charset="0"/>
              </a:rPr>
              <a:t>27 Martie 2017</a:t>
            </a:r>
            <a:r>
              <a:rPr lang="en-US">
                <a:solidFill>
                  <a:srgbClr val="1B3277"/>
                </a:solidFill>
                <a:latin typeface="Arial Black" pitchFamily="34" charset="0"/>
              </a:rPr>
              <a:t> </a:t>
            </a:r>
            <a:endParaRPr lang="en-US" sz="1000">
              <a:solidFill>
                <a:srgbClr val="1B327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mirela.mathie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09550" y="3422650"/>
            <a:ext cx="4210050" cy="31115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Portofoliul de operațiuni</a:t>
            </a:r>
            <a:endParaRPr lang="en-US" sz="1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876425" y="115888"/>
            <a:ext cx="7972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o-RO" altLang="ro-RO" sz="2600" b="1">
                <a:solidFill>
                  <a:srgbClr val="24297A"/>
                </a:solidFill>
              </a:rPr>
              <a:t>PROFILUL AFACERII TRANSELECTRICA</a:t>
            </a:r>
            <a:endParaRPr lang="en-US" altLang="ro-RO" sz="2600" b="1">
              <a:solidFill>
                <a:srgbClr val="24297A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1150" y="3422650"/>
            <a:ext cx="4210050" cy="31115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Acționariat</a:t>
            </a:r>
            <a:endParaRPr lang="en-US" sz="1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477395"/>
          <a:ext cx="2286000" cy="155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534" name="Group 2"/>
          <p:cNvGrpSpPr>
            <a:grpSpLocks/>
          </p:cNvGrpSpPr>
          <p:nvPr/>
        </p:nvGrpSpPr>
        <p:grpSpPr bwMode="auto">
          <a:xfrm>
            <a:off x="2465388" y="1527175"/>
            <a:ext cx="4545012" cy="1468438"/>
            <a:chOff x="2925205" y="1828800"/>
            <a:chExt cx="4924425" cy="172663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t="23662" b="32535"/>
            <a:stretch/>
          </p:blipFill>
          <p:spPr bwMode="auto">
            <a:xfrm>
              <a:off x="2925205" y="2026920"/>
              <a:ext cx="4924425" cy="109728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8" name="Rounded Rectangle 7"/>
            <p:cNvSpPr/>
            <p:nvPr/>
          </p:nvSpPr>
          <p:spPr>
            <a:xfrm>
              <a:off x="4392384" y="1828800"/>
              <a:ext cx="1419019" cy="1439175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9" name="Diagram 8"/>
            <p:cNvGraphicFramePr/>
            <p:nvPr/>
          </p:nvGraphicFramePr>
          <p:xfrm>
            <a:off x="3143302" y="3267406"/>
            <a:ext cx="4225430" cy="2880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10" name="Rounded Rectangle 9"/>
          <p:cNvSpPr/>
          <p:nvPr/>
        </p:nvSpPr>
        <p:spPr>
          <a:xfrm>
            <a:off x="6891338" y="1730375"/>
            <a:ext cx="2800350" cy="14811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noFill/>
          </a:ln>
        </p:spPr>
        <p:txBody>
          <a:bodyPr>
            <a:spAutoFit/>
          </a:bodyPr>
          <a:lstStyle/>
          <a:p>
            <a:pPr marL="91440" algn="just" fontAlgn="auto">
              <a:spcBef>
                <a:spcPts val="0"/>
              </a:spcBef>
              <a:spcAft>
                <a:spcPts val="0"/>
              </a:spcAft>
              <a:tabLst>
                <a:tab pos="231775" algn="l"/>
              </a:tabLst>
              <a:defRPr/>
            </a:pPr>
            <a:r>
              <a:rPr lang="ro-RO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al serviciul public de transport</a:t>
            </a:r>
            <a:r>
              <a:rPr 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  de </a:t>
            </a:r>
            <a:r>
              <a:rPr lang="ro-RO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piață (producție </a:t>
            </a:r>
            <a:r>
              <a:rPr lang="ro-RO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furnizare)</a:t>
            </a:r>
            <a:endParaRPr lang="en-US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Tarife reglementate</a:t>
            </a:r>
            <a:endParaRPr lang="en-US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o-RO" alt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financiar defensiv</a:t>
            </a:r>
            <a:endParaRPr lang="en-US" altLang="en-US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o-RO" alt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ash-flow</a:t>
            </a:r>
            <a:r>
              <a:rPr lang="ro-RO" alt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stabil și predictibil</a:t>
            </a:r>
            <a:endParaRPr lang="ro-RO" altLang="en-US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91338" y="1425575"/>
            <a:ext cx="2794000" cy="271463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general</a:t>
            </a:r>
            <a:endParaRPr lang="en-US" sz="1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537" name="Chart 13"/>
          <p:cNvGraphicFramePr>
            <a:graphicFrameLocks/>
          </p:cNvGraphicFramePr>
          <p:nvPr/>
        </p:nvGraphicFramePr>
        <p:xfrm>
          <a:off x="6099175" y="3892550"/>
          <a:ext cx="2794000" cy="1517650"/>
        </p:xfrm>
        <a:graphic>
          <a:graphicData uri="http://schemas.openxmlformats.org/presentationml/2006/ole">
            <p:oleObj spid="_x0000_s22537" r:id="rId15" imgW="2792210" imgH="1511939" progId="Excel.Chart.8">
              <p:embed/>
            </p:oleObj>
          </a:graphicData>
        </a:graphic>
      </p:graphicFrame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8210550" y="486092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o-RO" sz="1200">
                <a:solidFill>
                  <a:srgbClr val="10253F"/>
                </a:solidFill>
              </a:rPr>
              <a:t>Statul Român</a:t>
            </a:r>
            <a:endParaRPr lang="en-US" sz="1200">
              <a:solidFill>
                <a:srgbClr val="10253F"/>
              </a:solidFill>
            </a:endParaRPr>
          </a:p>
        </p:txBody>
      </p: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5848350" y="4403725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200">
                <a:solidFill>
                  <a:srgbClr val="10253F"/>
                </a:solidFill>
              </a:rPr>
              <a:t>Alți Acționari</a:t>
            </a:r>
            <a:endParaRPr lang="en-US" sz="1200">
              <a:solidFill>
                <a:srgbClr val="10253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18250" y="4556125"/>
            <a:ext cx="4953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0038" y="5013325"/>
            <a:ext cx="4953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TextBox 18"/>
          <p:cNvSpPr txBox="1">
            <a:spLocks noChangeArrowheads="1"/>
          </p:cNvSpPr>
          <p:nvPr/>
        </p:nvSpPr>
        <p:spPr bwMode="auto">
          <a:xfrm>
            <a:off x="6432550" y="5699125"/>
            <a:ext cx="1949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900">
                <a:solidFill>
                  <a:srgbClr val="0D0D0D"/>
                </a:solidFill>
              </a:rPr>
              <a:t>31 DEC 201</a:t>
            </a:r>
            <a:r>
              <a:rPr lang="en-US" sz="900">
                <a:solidFill>
                  <a:srgbClr val="0D0D0D"/>
                </a:solidFill>
              </a:rPr>
              <a:t>6</a:t>
            </a:r>
          </a:p>
        </p:txBody>
      </p: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0363" y="4027488"/>
            <a:ext cx="421005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1" descr="http://upload.wikimedia.org/wikipedia/ro/d/d4/Transelectrica_Logo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78300" y="914400"/>
            <a:ext cx="5889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9"/>
          <p:cNvSpPr txBox="1">
            <a:spLocks noChangeArrowheads="1"/>
          </p:cNvSpPr>
          <p:nvPr/>
        </p:nvSpPr>
        <p:spPr bwMode="auto">
          <a:xfrm>
            <a:off x="1876425" y="115888"/>
            <a:ext cx="7972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o-RO" altLang="ro-RO" sz="2600" b="1">
                <a:solidFill>
                  <a:srgbClr val="24297A"/>
                </a:solidFill>
              </a:rPr>
              <a:t>PROFILUL AFACERII TRANSELECTRICA</a:t>
            </a:r>
            <a:endParaRPr lang="en-US" altLang="ro-RO" sz="2600" b="1">
              <a:solidFill>
                <a:srgbClr val="24297A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477395"/>
          <a:ext cx="2286000" cy="155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555" name="Chart 13"/>
          <p:cNvGraphicFramePr>
            <a:graphicFrameLocks/>
          </p:cNvGraphicFramePr>
          <p:nvPr/>
        </p:nvGraphicFramePr>
        <p:xfrm>
          <a:off x="6099175" y="3892550"/>
          <a:ext cx="2794000" cy="1517650"/>
        </p:xfrm>
        <a:graphic>
          <a:graphicData uri="http://schemas.openxmlformats.org/presentationml/2006/ole">
            <p:oleObj spid="_x0000_s23555" r:id="rId8" imgW="2792210" imgH="1511939" progId="Excel.Chart.8">
              <p:embed/>
            </p:oleObj>
          </a:graphicData>
        </a:graphic>
      </p:graphicFrame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1600200" y="42863"/>
            <a:ext cx="7972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altLang="ro-RO" sz="2600" b="1">
              <a:solidFill>
                <a:srgbClr val="24297A"/>
              </a:solidFill>
            </a:endParaRPr>
          </a:p>
        </p:txBody>
      </p:sp>
      <p:pic>
        <p:nvPicPr>
          <p:cNvPr id="23557" name="Picture 2" descr="C:\Users\mirela.mathie\Desktop\Untit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90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600200" y="42863"/>
            <a:ext cx="7972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o-RO" altLang="ro-RO" sz="2600" b="1">
                <a:solidFill>
                  <a:srgbClr val="24297A"/>
                </a:solidFill>
              </a:rPr>
              <a:t>GUVERNANȚA CORPORATIVĂ</a:t>
            </a:r>
            <a:endParaRPr lang="en-US" altLang="ro-RO" sz="2600" b="1">
              <a:solidFill>
                <a:srgbClr val="24297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ltGray">
          <a:xfrm>
            <a:off x="304800" y="1524000"/>
            <a:ext cx="2871788" cy="800100"/>
          </a:xfrm>
          <a:prstGeom prst="round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 109/2011 privind guvernanța corporativă a întreprinderil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o-RO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publice</a:t>
            </a:r>
          </a:p>
        </p:txBody>
      </p:sp>
      <p:sp>
        <p:nvSpPr>
          <p:cNvPr id="25" name="Rounded Rectangle 24"/>
          <p:cNvSpPr/>
          <p:nvPr/>
        </p:nvSpPr>
        <p:spPr bwMode="ltGray">
          <a:xfrm>
            <a:off x="304800" y="2324100"/>
            <a:ext cx="2871788" cy="1368425"/>
          </a:xfrm>
          <a:prstGeom prst="roundRect">
            <a:avLst/>
          </a:prstGeom>
          <a:noFill/>
          <a:ln w="3175">
            <a:solidFill>
              <a:srgbClr val="C5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Transelectrica este sub incidența OUG 109/2011 (58,69% din acțiuni sunt deținute de statul român)</a:t>
            </a:r>
          </a:p>
        </p:txBody>
      </p:sp>
      <p:sp>
        <p:nvSpPr>
          <p:cNvPr id="26" name="Rounded Rectangle 25"/>
          <p:cNvSpPr/>
          <p:nvPr/>
        </p:nvSpPr>
        <p:spPr bwMode="ltGray">
          <a:xfrm>
            <a:off x="439738" y="4191000"/>
            <a:ext cx="2873375" cy="1368425"/>
          </a:xfrm>
          <a:prstGeom prst="roundRect">
            <a:avLst/>
          </a:prstGeom>
          <a:noFill/>
          <a:ln w="3175">
            <a:solidFill>
              <a:srgbClr val="C5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Componențele Consiliului de supraveghere și Directoratului au fost stabilite pe baza unui proces de selecție derulat în conformitate cu cerințele OUG 109/2011</a:t>
            </a:r>
          </a:p>
        </p:txBody>
      </p:sp>
      <p:sp>
        <p:nvSpPr>
          <p:cNvPr id="23562" name="TextBox 26"/>
          <p:cNvSpPr txBox="1">
            <a:spLocks noChangeArrowheads="1"/>
          </p:cNvSpPr>
          <p:nvPr/>
        </p:nvSpPr>
        <p:spPr bwMode="auto">
          <a:xfrm>
            <a:off x="4114800" y="925513"/>
            <a:ext cx="536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>
                <a:solidFill>
                  <a:srgbClr val="1F497D"/>
                </a:solidFill>
              </a:rPr>
              <a:t>SISTEM </a:t>
            </a:r>
            <a:r>
              <a:rPr lang="en-US" b="1">
                <a:solidFill>
                  <a:srgbClr val="1F497D"/>
                </a:solidFill>
              </a:rPr>
              <a:t>DE ADMINISTRARE </a:t>
            </a:r>
            <a:r>
              <a:rPr lang="ro-RO" b="1">
                <a:solidFill>
                  <a:srgbClr val="1F497D"/>
                </a:solidFill>
              </a:rPr>
              <a:t>DUALIST</a:t>
            </a:r>
            <a:endParaRPr lang="en-US" b="1">
              <a:solidFill>
                <a:srgbClr val="1F497D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ltGray">
          <a:xfrm>
            <a:off x="4211638" y="1509713"/>
            <a:ext cx="5172075" cy="431800"/>
          </a:xfrm>
          <a:prstGeom prst="round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Consiliu de Supraveghere</a:t>
            </a:r>
            <a:endParaRPr lang="ro-RO" sz="1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ltGray">
          <a:xfrm>
            <a:off x="4241800" y="2044700"/>
            <a:ext cx="2555875" cy="1689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membri (1 președinte)</a:t>
            </a:r>
          </a:p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pe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ntru</a:t>
            </a: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ani</a:t>
            </a:r>
          </a:p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Comitete consultative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576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Nominalizare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emunerare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  <a:p>
            <a:pPr marL="36576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ezvoltare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 energetic</a:t>
            </a:r>
            <a:r>
              <a:rPr lang="ro-R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</a:t>
            </a:r>
            <a:r>
              <a:rPr lang="ro-R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</a:t>
            </a:r>
            <a:r>
              <a:rPr lang="ro-R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reglementare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trategie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BACC6"/>
              </a:buClr>
              <a:defRPr/>
            </a:pP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ltGray">
          <a:xfrm>
            <a:off x="7021513" y="2057400"/>
            <a:ext cx="2457450" cy="1676400"/>
          </a:xfrm>
          <a:prstGeom prst="roundRect">
            <a:avLst/>
          </a:prstGeom>
          <a:noFill/>
          <a:ln w="3175">
            <a:solidFill>
              <a:srgbClr val="C5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Clr>
                <a:srgbClr val="4BACC6"/>
              </a:buClr>
              <a:defRPr/>
            </a:pP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Componența la </a:t>
            </a:r>
            <a:r>
              <a:rPr lang="ro-RO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curentă</a:t>
            </a:r>
            <a:endParaRPr lang="vi-VN" sz="1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(președinte)</a:t>
            </a: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Ovidiu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etrisor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Artopolescu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 </a:t>
            </a: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Bugică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Daniel-Cristian </a:t>
            </a: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Pîrvulescu</a:t>
            </a: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Mihalache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Ciprian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Bolos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ltGray">
          <a:xfrm>
            <a:off x="4237038" y="3886200"/>
            <a:ext cx="5172075" cy="431800"/>
          </a:xfrm>
          <a:prstGeom prst="round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</a:t>
            </a:r>
            <a:endParaRPr lang="ro-RO" sz="1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ltGray">
          <a:xfrm>
            <a:off x="4237038" y="4403725"/>
            <a:ext cx="2555875" cy="13874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membri (1 președinte)</a:t>
            </a:r>
          </a:p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pe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ntru</a:t>
            </a: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ani</a:t>
            </a:r>
          </a:p>
          <a:p>
            <a:pPr marL="171450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BACC6"/>
              </a:buClr>
              <a:defRPr/>
            </a:pP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ltGray">
          <a:xfrm>
            <a:off x="7099300" y="4403725"/>
            <a:ext cx="2381250" cy="1387475"/>
          </a:xfrm>
          <a:prstGeom prst="roundRect">
            <a:avLst/>
          </a:prstGeom>
          <a:noFill/>
          <a:ln w="3175">
            <a:solidFill>
              <a:srgbClr val="C5E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Clr>
                <a:srgbClr val="4BACC6"/>
              </a:buClr>
              <a:defRPr/>
            </a:pPr>
            <a:r>
              <a:rPr lang="ro-R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Componenț</a:t>
            </a:r>
            <a:r>
              <a:rPr lang="ro-RO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data curentă</a:t>
            </a:r>
            <a:endParaRPr lang="vi-VN" sz="1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Ion-Toni Teau (președinte)</a:t>
            </a: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Octavian Lohan</a:t>
            </a: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Constantin Văduva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-171450">
              <a:buClr>
                <a:srgbClr val="4BACC6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Mircea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Modran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0" name="Object 2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90" name="think-cell Slide" r:id="rId16" imgW="360" imgH="360" progId="">
              <p:embed/>
            </p:oleObj>
          </a:graphicData>
        </a:graphic>
      </p:graphicFrame>
      <p:sp>
        <p:nvSpPr>
          <p:cNvPr id="35" name="Rectangle 3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US" sz="120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7191" name="Object 23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5295900" y="1257300"/>
          <a:ext cx="4257675" cy="1800225"/>
        </p:xfrm>
        <a:graphic>
          <a:graphicData uri="http://schemas.openxmlformats.org/presentationml/2006/ole">
            <p:oleObj spid="_x0000_s7191" name="Chart" r:id="rId17" imgW="4259634" imgH="1798392" progId="MSGraph.Chart.8">
              <p:embed followColorScheme="full"/>
            </p:oleObj>
          </a:graphicData>
        </a:graphic>
      </p:graphicFrame>
      <p:sp>
        <p:nvSpPr>
          <p:cNvPr id="719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091363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A67F5091-9A25-4BD4-9264-1D35AECF630D}" type="datetime'''''''''''20''''2''''''''0''''''''''''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2020</a:t>
            </a:fld>
            <a:endParaRPr lang="en-US" sz="1100">
              <a:sym typeface="Arial" charset="0"/>
            </a:endParaRPr>
          </a:p>
        </p:txBody>
      </p:sp>
      <p:sp>
        <p:nvSpPr>
          <p:cNvPr id="719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924550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E6005917-22BD-4ED1-8744-A2232E5D0A72}" type="datetime'''20''''''''''''''1''''''''''7''''''''''''''''''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2017</a:t>
            </a:fld>
            <a:endParaRPr lang="en-US" sz="1100">
              <a:sym typeface="Arial" charset="0"/>
            </a:endParaRPr>
          </a:p>
        </p:txBody>
      </p:sp>
      <p:sp>
        <p:nvSpPr>
          <p:cNvPr id="719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310313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9D58D876-527A-4A74-9938-127B7AFE8647}" type="datetime'''''''2''''0''''''''''''1''''''''''''''''''''''8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2018</a:t>
            </a:fld>
            <a:endParaRPr lang="en-US" sz="1100">
              <a:sym typeface="Arial" charset="0"/>
            </a:endParaRPr>
          </a:p>
        </p:txBody>
      </p:sp>
      <p:sp>
        <p:nvSpPr>
          <p:cNvPr id="719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024938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5359BAA6-645D-4529-9568-C588EBF66C56}" type="datetime'''''''''''''2''''''''0''''''''2''''''''''''''''''''''5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2025</a:t>
            </a:fld>
            <a:endParaRPr lang="en-US" sz="1100">
              <a:sym typeface="Arial" charset="0"/>
            </a:endParaRPr>
          </a:p>
        </p:txBody>
      </p:sp>
      <p:sp>
        <p:nvSpPr>
          <p:cNvPr id="719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862888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F91BEE18-46BC-4E6A-A21F-A98AEABE2AE3}" type="datetime'''2''''0''''''''''''''''2''''''''''2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2022</a:t>
            </a:fld>
            <a:endParaRPr lang="en-US" sz="1100">
              <a:sym typeface="Arial" charset="0"/>
            </a:endParaRPr>
          </a:p>
        </p:txBody>
      </p:sp>
      <p:sp>
        <p:nvSpPr>
          <p:cNvPr id="719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477125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356E638D-9407-456C-86E9-F394C20B4E33}" type="datetime'''''''''2''''''''''0''''''''''2''''''''''''''1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2021</a:t>
            </a:fld>
            <a:endParaRPr lang="en-US" sz="1100">
              <a:sym typeface="Arial" charset="0"/>
            </a:endParaRPr>
          </a:p>
        </p:txBody>
      </p:sp>
      <p:sp>
        <p:nvSpPr>
          <p:cNvPr id="719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700838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B6E88DF1-8D40-4EEC-91D2-626E942D6EF9}" type="datetime'''''''''''''''''''''''''''2''''0''''''''19''''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2019</a:t>
            </a:fld>
            <a:endParaRPr lang="en-US" sz="1100">
              <a:sym typeface="Arial" charset="0"/>
            </a:endParaRPr>
          </a:p>
        </p:txBody>
      </p:sp>
      <p:sp>
        <p:nvSpPr>
          <p:cNvPr id="720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39175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68BC6B55-F09C-4585-AEDE-2E9B080D4752}" type="datetime'''''''''2''''0''''''''''''''2''''4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2024</a:t>
            </a:fld>
            <a:endParaRPr lang="en-US" sz="1100">
              <a:sym typeface="Arial" charset="0"/>
            </a:endParaRPr>
          </a:p>
        </p:txBody>
      </p:sp>
      <p:sp>
        <p:nvSpPr>
          <p:cNvPr id="7201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253413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EA434A1E-B19F-4836-893F-9BEB809C5B35}" type="datetime'''''''''''''2''''''''''''''02''''''''''''''''''''''''''''3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2023</a:t>
            </a:fld>
            <a:endParaRPr lang="en-US" sz="1100">
              <a:sym typeface="Arial" charset="0"/>
            </a:endParaRPr>
          </a:p>
        </p:txBody>
      </p:sp>
      <p:sp>
        <p:nvSpPr>
          <p:cNvPr id="720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538788" y="2976563"/>
            <a:ext cx="323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Arial" charset="0"/>
              <a:buNone/>
            </a:pPr>
            <a:fld id="{C1F50182-1DF4-4B10-ABB8-0C653E5196F7}" type="datetime'''''2''0''''1''''''''''6'''''''''''''''''''''''''''''''">
              <a:rPr lang="en-US" altLang="en-US" sz="1100">
                <a:sym typeface="Arial" charset="0"/>
              </a:rPr>
              <a:pPr algn="ctr">
                <a:buFont typeface="Arial" charset="0"/>
                <a:buNone/>
              </a:pPr>
              <a:t>2016</a:t>
            </a:fld>
            <a:endParaRPr lang="en-US" sz="1100">
              <a:sym typeface="Arial" charset="0"/>
            </a:endParaRPr>
          </a:p>
        </p:txBody>
      </p:sp>
      <p:sp>
        <p:nvSpPr>
          <p:cNvPr id="7203" name="TextBox 12"/>
          <p:cNvSpPr txBox="1">
            <a:spLocks noChangeArrowheads="1"/>
          </p:cNvSpPr>
          <p:nvPr/>
        </p:nvSpPr>
        <p:spPr bwMode="auto">
          <a:xfrm>
            <a:off x="5461000" y="1382713"/>
            <a:ext cx="609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000"/>
              <a:t>mil lei</a:t>
            </a:r>
            <a:endParaRPr lang="en-US" sz="1000"/>
          </a:p>
        </p:txBody>
      </p:sp>
      <p:sp>
        <p:nvSpPr>
          <p:cNvPr id="14" name="Oval 13"/>
          <p:cNvSpPr/>
          <p:nvPr/>
        </p:nvSpPr>
        <p:spPr>
          <a:xfrm>
            <a:off x="130175" y="1285875"/>
            <a:ext cx="11430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ro-RO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5" name="Text Box 9"/>
          <p:cNvSpPr txBox="1">
            <a:spLocks noChangeArrowheads="1"/>
          </p:cNvSpPr>
          <p:nvPr/>
        </p:nvSpPr>
        <p:spPr bwMode="auto">
          <a:xfrm>
            <a:off x="192088" y="828675"/>
            <a:ext cx="4764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altLang="ro-RO" sz="1600" b="1">
                <a:solidFill>
                  <a:srgbClr val="24297A"/>
                </a:solidFill>
              </a:rPr>
              <a:t>2016-2025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-304800" y="3663950"/>
          <a:ext cx="5105400" cy="227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3657600"/>
            <a:ext cx="544353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Platformă integrată de dispecerizare pentru conducerea SEN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Staţiile Domneşti 400/110/20 kV, Smârdan 400/110/20 kV, Bradu 400/110/20 kV, Pelicanu 400/110 kV, Isaccea 400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Severin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Est 220/110 kV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4495800"/>
            <a:ext cx="573405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LEA Gutinaș-Smârdan, LEA Cernavodă-Stâlpu,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LEA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Constanta Nord - Medgidia Sud (linii noi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Statia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Stalpu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400 kV (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statie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noua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LEA Brazi Vest - Teleajen – Stalpu (trecere la 400 kV)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5284788"/>
            <a:ext cx="54435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Axul Banat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LEA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Porțile de Fier –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Resita-Timisoara-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Sacalaz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Arad 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(trecere la 400 kV)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LEA Gădălin-Suceava (linie nouă)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LEA Suceava (RO) – Bălți (MD) (linie nouă</a:t>
            </a:r>
            <a:r>
              <a:rPr lang="vi-VN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LEA Resita (RO)-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Pancevo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(Serbia) –(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linie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noua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0" name="TextBox 19"/>
          <p:cNvSpPr txBox="1">
            <a:spLocks noChangeArrowheads="1"/>
          </p:cNvSpPr>
          <p:nvPr/>
        </p:nvSpPr>
        <p:spPr bwMode="auto">
          <a:xfrm>
            <a:off x="4114800" y="3327400"/>
            <a:ext cx="367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Proiecte selectate (exemplificativ)</a:t>
            </a:r>
            <a:endParaRPr lang="ro-RO" sz="1200"/>
          </a:p>
        </p:txBody>
      </p:sp>
      <p:sp>
        <p:nvSpPr>
          <p:cNvPr id="21" name="Oval 20"/>
          <p:cNvSpPr/>
          <p:nvPr/>
        </p:nvSpPr>
        <p:spPr>
          <a:xfrm>
            <a:off x="1344613" y="1285875"/>
            <a:ext cx="11430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2" name="TextBox 21"/>
          <p:cNvSpPr txBox="1">
            <a:spLocks noChangeArrowheads="1"/>
          </p:cNvSpPr>
          <p:nvPr/>
        </p:nvSpPr>
        <p:spPr bwMode="auto">
          <a:xfrm>
            <a:off x="1306513" y="1582738"/>
            <a:ext cx="123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>
                <a:solidFill>
                  <a:schemeClr val="bg1"/>
                </a:solidFill>
              </a:rPr>
              <a:t>1</a:t>
            </a:r>
            <a:r>
              <a:rPr lang="en-US" sz="2000" b="1">
                <a:solidFill>
                  <a:schemeClr val="bg1"/>
                </a:solidFill>
              </a:rPr>
              <a:t>.</a:t>
            </a:r>
            <a:r>
              <a:rPr lang="ro-RO" sz="2000" b="1">
                <a:solidFill>
                  <a:schemeClr val="bg1"/>
                </a:solidFill>
              </a:rPr>
              <a:t>000</a:t>
            </a:r>
            <a:r>
              <a:rPr lang="ro-RO" sz="1200" b="1">
                <a:solidFill>
                  <a:schemeClr val="bg1"/>
                </a:solidFill>
              </a:rPr>
              <a:t>+</a:t>
            </a:r>
            <a:endParaRPr lang="en-US" sz="1200" b="1">
              <a:solidFill>
                <a:schemeClr val="bg1"/>
              </a:solidFill>
            </a:endParaRPr>
          </a:p>
          <a:p>
            <a:pPr algn="ctr"/>
            <a:r>
              <a:rPr lang="ro-RO" sz="1200">
                <a:solidFill>
                  <a:schemeClr val="bg1"/>
                </a:solidFill>
              </a:rPr>
              <a:t>km</a:t>
            </a:r>
            <a:r>
              <a:rPr lang="ro-RO" sz="1200" b="1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linii noi</a:t>
            </a:r>
            <a:endParaRPr lang="ro-RO" sz="120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09850" y="1277938"/>
            <a:ext cx="11430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4" name="TextBox 23"/>
          <p:cNvSpPr txBox="1">
            <a:spLocks noChangeArrowheads="1"/>
          </p:cNvSpPr>
          <p:nvPr/>
        </p:nvSpPr>
        <p:spPr bwMode="auto">
          <a:xfrm>
            <a:off x="2554288" y="1452563"/>
            <a:ext cx="1238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40</a:t>
            </a:r>
            <a:endParaRPr lang="en-US" sz="1200" b="1">
              <a:solidFill>
                <a:schemeClr val="bg1"/>
              </a:solidFill>
            </a:endParaRPr>
          </a:p>
          <a:p>
            <a:pPr algn="ctr"/>
            <a:r>
              <a:rPr lang="ro-RO" sz="1200">
                <a:solidFill>
                  <a:schemeClr val="bg1"/>
                </a:solidFill>
              </a:rPr>
              <a:t>s</a:t>
            </a:r>
            <a:r>
              <a:rPr lang="en-US" sz="1200">
                <a:solidFill>
                  <a:schemeClr val="bg1"/>
                </a:solidFill>
              </a:rPr>
              <a:t>ta</a:t>
            </a:r>
            <a:r>
              <a:rPr lang="ro-RO" sz="1200">
                <a:solidFill>
                  <a:schemeClr val="bg1"/>
                </a:solidFill>
              </a:rPr>
              <a:t>ț</a:t>
            </a:r>
            <a:r>
              <a:rPr lang="en-US" sz="1200">
                <a:solidFill>
                  <a:schemeClr val="bg1"/>
                </a:solidFill>
              </a:rPr>
              <a:t>ii retehnologizate</a:t>
            </a:r>
            <a:endParaRPr lang="ro-RO" sz="1200">
              <a:solidFill>
                <a:schemeClr val="bg1"/>
              </a:solidFill>
            </a:endParaRPr>
          </a:p>
        </p:txBody>
      </p:sp>
      <p:pic>
        <p:nvPicPr>
          <p:cNvPr id="25" name="Imagine 166911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5775" y="2536825"/>
            <a:ext cx="342900" cy="357188"/>
          </a:xfrm>
          <a:prstGeom prst="rect">
            <a:avLst/>
          </a:prstGeom>
        </p:spPr>
      </p:pic>
      <p:pic>
        <p:nvPicPr>
          <p:cNvPr id="26" name="Picture 46" descr="https://d30y9cdsu7xlg0.cloudfront.net/png/4747-200.png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25613" y="2489200"/>
            <a:ext cx="405689" cy="4056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7" name="Picture 8" descr="http://www.successioncenter.com/assets/icons/128x128/coins.png"/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363" y="2516188"/>
            <a:ext cx="352614" cy="35261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192088" y="1187450"/>
            <a:ext cx="476408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9" name="TextBox 28"/>
          <p:cNvSpPr txBox="1">
            <a:spLocks noChangeArrowheads="1"/>
          </p:cNvSpPr>
          <p:nvPr/>
        </p:nvSpPr>
        <p:spPr bwMode="auto">
          <a:xfrm>
            <a:off x="420688" y="3327400"/>
            <a:ext cx="367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Axe principale de dezvoltare RET</a:t>
            </a:r>
            <a:endParaRPr lang="ro-RO" sz="1200"/>
          </a:p>
        </p:txBody>
      </p:sp>
      <p:pic>
        <p:nvPicPr>
          <p:cNvPr id="7220" name="Imagine 166916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848725" y="965200"/>
            <a:ext cx="8588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1" name="Picture 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087813" y="2519363"/>
            <a:ext cx="744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3868738" y="1285875"/>
            <a:ext cx="11430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3" name="TextBox 32"/>
          <p:cNvSpPr txBox="1">
            <a:spLocks noChangeArrowheads="1"/>
          </p:cNvSpPr>
          <p:nvPr/>
        </p:nvSpPr>
        <p:spPr bwMode="auto">
          <a:xfrm>
            <a:off x="3813175" y="1460500"/>
            <a:ext cx="1238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N</a:t>
            </a:r>
            <a:r>
              <a:rPr lang="ro-RO" sz="2000" b="1">
                <a:solidFill>
                  <a:schemeClr val="bg1"/>
                </a:solidFill>
              </a:rPr>
              <a:t>ou</a:t>
            </a:r>
            <a:endParaRPr lang="en-US" sz="2000" b="1">
              <a:solidFill>
                <a:schemeClr val="bg1"/>
              </a:solidFill>
            </a:endParaRPr>
          </a:p>
          <a:p>
            <a:pPr algn="ctr"/>
            <a:r>
              <a:rPr lang="ro-RO" sz="1200">
                <a:solidFill>
                  <a:schemeClr val="bg1"/>
                </a:solidFill>
              </a:rPr>
              <a:t>P</a:t>
            </a:r>
            <a:r>
              <a:rPr lang="en-US" sz="1200">
                <a:solidFill>
                  <a:schemeClr val="bg1"/>
                </a:solidFill>
              </a:rPr>
              <a:t>latform</a:t>
            </a:r>
            <a:r>
              <a:rPr lang="ro-RO" sz="1200">
                <a:solidFill>
                  <a:schemeClr val="bg1"/>
                </a:solidFill>
              </a:rPr>
              <a:t>ă nouă dispecer</a:t>
            </a:r>
          </a:p>
        </p:txBody>
      </p:sp>
      <p:sp>
        <p:nvSpPr>
          <p:cNvPr id="7224" name="TextBox 33"/>
          <p:cNvSpPr txBox="1">
            <a:spLocks noChangeArrowheads="1"/>
          </p:cNvSpPr>
          <p:nvPr/>
        </p:nvSpPr>
        <p:spPr bwMode="auto">
          <a:xfrm>
            <a:off x="5437188" y="1033463"/>
            <a:ext cx="341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/>
              <a:t>calendar capex Plan dezvoltare RET</a:t>
            </a:r>
            <a:endParaRPr lang="en-US" sz="1400"/>
          </a:p>
        </p:txBody>
      </p:sp>
      <p:sp>
        <p:nvSpPr>
          <p:cNvPr id="7225" name="Text Box 9"/>
          <p:cNvSpPr txBox="1">
            <a:spLocks noChangeArrowheads="1"/>
          </p:cNvSpPr>
          <p:nvPr/>
        </p:nvSpPr>
        <p:spPr bwMode="auto">
          <a:xfrm>
            <a:off x="1876425" y="115888"/>
            <a:ext cx="797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o-RO" b="1">
                <a:solidFill>
                  <a:srgbClr val="24297A"/>
                </a:solidFill>
              </a:rPr>
              <a:t>INVESTITII IN RETEAUA ELECTRICA DE 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958850"/>
            <a:ext cx="4749800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Mid Continental East Corridor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recere 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400 kV a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axului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kV d.c. Reşiţa –Timişoara – Săcălaz – 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Arad,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 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construirea staţiilor de 400 kV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Resita,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Timişoara </a:t>
            </a: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 Săcălaz</a:t>
            </a:r>
            <a:r>
              <a:rPr lang="vi-VN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 –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+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proiectare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etapele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endParaRPr lang="ro-RO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Termen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 de finalizare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2023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</a:t>
            </a: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400kV </a:t>
            </a: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Reşiţa-Pancevo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 - execuție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Termen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 de finalizare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2017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68425"/>
            <a:ext cx="4143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2647950"/>
            <a:ext cx="4143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25" y="4140200"/>
            <a:ext cx="415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29200" y="3719513"/>
            <a:ext cx="4614863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Black Sea Corridor 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o-RO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400kV Gutinaș-Smârdan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 -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emitere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 indicatori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tehnico-economici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expropriere </a:t>
            </a:r>
            <a:endParaRPr lang="ro-RO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Termen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 de finalizare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</a:t>
            </a: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400kV </a:t>
            </a:r>
            <a:r>
              <a:rPr lang="ro-RO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Cernavodă-Stâlpu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 –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emitere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 indicatori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tehnico-economici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expropriere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Termen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 de finalizare </a:t>
            </a:r>
            <a:r>
              <a:rPr lang="ro-RO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Freeform 24"/>
          <p:cNvSpPr>
            <a:spLocks noChangeAspect="1"/>
          </p:cNvSpPr>
          <p:nvPr/>
        </p:nvSpPr>
        <p:spPr bwMode="gray">
          <a:xfrm>
            <a:off x="76200" y="762000"/>
            <a:ext cx="4787900" cy="381000"/>
          </a:xfrm>
          <a:custGeom>
            <a:avLst/>
            <a:gdLst>
              <a:gd name="T0" fmla="*/ 0 w 5170"/>
              <a:gd name="T1" fmla="*/ 0 h 3266"/>
              <a:gd name="T2" fmla="*/ 2147483647 w 5170"/>
              <a:gd name="T3" fmla="*/ 0 h 3266"/>
              <a:gd name="T4" fmla="*/ 2147483647 w 5170"/>
              <a:gd name="T5" fmla="*/ 2147483647 h 3266"/>
              <a:gd name="T6" fmla="*/ 0 w 5170"/>
              <a:gd name="T7" fmla="*/ 2147483647 h 3266"/>
              <a:gd name="T8" fmla="*/ 0 w 5170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0"/>
              <a:gd name="T16" fmla="*/ 0 h 3266"/>
              <a:gd name="T17" fmla="*/ 5170 w 5170"/>
              <a:gd name="T18" fmla="*/ 3266 h 3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1B3277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o-RO" altLang="ro-RO" b="1">
                <a:solidFill>
                  <a:schemeClr val="bg1"/>
                </a:solidFill>
              </a:rPr>
              <a:t>Proiecte de interes comun (european)</a:t>
            </a:r>
            <a:endParaRPr lang="ro-RO">
              <a:solidFill>
                <a:schemeClr val="bg1"/>
              </a:solidFill>
            </a:endParaRPr>
          </a:p>
        </p:txBody>
      </p:sp>
      <p:grpSp>
        <p:nvGrpSpPr>
          <p:cNvPr id="26631" name="Group 20"/>
          <p:cNvGrpSpPr>
            <a:grpSpLocks noChangeAspect="1"/>
          </p:cNvGrpSpPr>
          <p:nvPr/>
        </p:nvGrpSpPr>
        <p:grpSpPr bwMode="auto">
          <a:xfrm>
            <a:off x="-838200" y="1981200"/>
            <a:ext cx="4945063" cy="3068638"/>
            <a:chOff x="5029200" y="762000"/>
            <a:chExt cx="3329533" cy="2066594"/>
          </a:xfrm>
        </p:grpSpPr>
        <p:pic>
          <p:nvPicPr>
            <p:cNvPr id="26634" name="Imagine 1669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43205" y="762000"/>
              <a:ext cx="2315528" cy="170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90941" y="1704957"/>
              <a:ext cx="228738" cy="198855"/>
            </a:xfrm>
            <a:prstGeom prst="line">
              <a:avLst/>
            </a:prstGeom>
            <a:ln w="22225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348187" y="1450508"/>
              <a:ext cx="42755" cy="254449"/>
            </a:xfrm>
            <a:prstGeom prst="line">
              <a:avLst/>
            </a:prstGeom>
            <a:ln w="22225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029200" y="1904881"/>
              <a:ext cx="2027648" cy="393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6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Serbia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6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(RS)</a:t>
              </a:r>
              <a:endPara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048903" y="1704957"/>
              <a:ext cx="342039" cy="173196"/>
            </a:xfrm>
            <a:prstGeom prst="line">
              <a:avLst/>
            </a:prstGeom>
            <a:ln w="22225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551735" y="1440887"/>
              <a:ext cx="235152" cy="192440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51735" y="1828974"/>
              <a:ext cx="299284" cy="252310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86787" y="2435161"/>
              <a:ext cx="2028717" cy="393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6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Bulgaria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6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(BG)</a:t>
              </a:r>
              <a:endPara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64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5090" y="1549446"/>
              <a:ext cx="414720" cy="24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01191" y="1575877"/>
              <a:ext cx="413958" cy="24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69258" y="1777070"/>
              <a:ext cx="414720" cy="24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1308" y="1341742"/>
              <a:ext cx="414720" cy="24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25" y="4819650"/>
            <a:ext cx="415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876425" y="115888"/>
            <a:ext cx="797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o-RO" b="1">
                <a:solidFill>
                  <a:srgbClr val="24297A"/>
                </a:solidFill>
              </a:rPr>
              <a:t>INVESTITII IN RETEAUA ELECTRICA DE 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:\____Kingston\Moldova\HARTA RET UL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mirela.mathie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71600" y="719138"/>
            <a:ext cx="88455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1B3277"/>
                </a:solidFill>
              </a:rPr>
              <a:t>Doamna Florentina Silvia R</a:t>
            </a:r>
            <a:r>
              <a:rPr lang="ro-RO" sz="2600" b="1">
                <a:solidFill>
                  <a:srgbClr val="1B3277"/>
                </a:solidFill>
              </a:rPr>
              <a:t>Ă</a:t>
            </a:r>
            <a:r>
              <a:rPr lang="en-US" sz="2600" b="1">
                <a:solidFill>
                  <a:srgbClr val="1B3277"/>
                </a:solidFill>
              </a:rPr>
              <a:t>DUCANU</a:t>
            </a:r>
          </a:p>
          <a:p>
            <a:pPr algn="ctr"/>
            <a:r>
              <a:rPr lang="ro-RO" sz="2600" b="1">
                <a:solidFill>
                  <a:srgbClr val="1B3277"/>
                </a:solidFill>
              </a:rPr>
              <a:t>Director, Directia Investitii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888" y="1676400"/>
            <a:ext cx="6030912" cy="398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Doamna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Florentina Silvia Răducanu este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recunoscută în industria de profil ca expert al sectorului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energetic.</a:t>
            </a:r>
            <a:endParaRPr lang="en-US" sz="1100" dirty="0">
              <a:solidFill>
                <a:srgbClr val="1B3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noiembrie 2012 si până in prezent  este Directorul Direcției de Investiții din cadrul CNTEE Transelectrica  SA având ca sarcini principale coordonarea portofoliului de proiecte de investiții majore ale Companiei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mi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lioane e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coordonarea si urmarirea Programului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Investiții al Companiei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coordonarea activității de accesare fonduri europene pentru proiectele de investiții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fonduri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2016= 147,5 lei,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propuse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minimum 25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euro).</a:t>
            </a:r>
            <a:endParaRPr lang="ro-RO" sz="1100" dirty="0">
              <a:solidFill>
                <a:srgbClr val="1B3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RO" sz="1100" dirty="0">
              <a:solidFill>
                <a:srgbClr val="1B3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Printre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derulate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parcursul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carierei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euro: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retehnologizarea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400/110 kV Oradea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retehnologizarea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400/220 kV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Vest;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inlocuirea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400 kV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lpu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kV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Supina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 400 kV Re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Pancevo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axului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Banat 400 kV,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extinderea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kV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statiei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kV St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lpu</a:t>
            </a:r>
            <a:endParaRPr lang="ro-RO" sz="1100" dirty="0">
              <a:solidFill>
                <a:srgbClr val="1B3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100" dirty="0">
              <a:solidFill>
                <a:srgbClr val="1B3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Florentina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ducanu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absolvit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Facultatea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Energetic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“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Politehnica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numeroase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cursuri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pregatire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atat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strainatate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Raducanu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o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sectorul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energetic </a:t>
            </a:r>
            <a:r>
              <a:rPr lang="ro-RO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telor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</a:t>
            </a:r>
            <a:r>
              <a:rPr lang="ro-RO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1100" dirty="0">
                <a:solidFill>
                  <a:srgbClr val="1B3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ro-RO" sz="1100" dirty="0">
              <a:solidFill>
                <a:srgbClr val="1B3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752600"/>
            <a:ext cx="251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Teay3eQNu9M5a.m1bc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BuYTghQge4Bnk63oAl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j9Gb6fSDOuENvNAkN2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V0tp5dQ_e8cQhxeWXa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MdbhA3TzC3noWIpNmJ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4biMRZSe6uwkRS2M10_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PYx63wSey0RidPUD0b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tYDalFTRmztkXuphxp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5OTgN8Rv6vFveMATsA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.eTIufTUqo6O_PAr2z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dhtTYtTh2cXr3n_WUU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JdAfFSSeeGbPTqaorqX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697</Words>
  <Application>Microsoft Office PowerPoint</Application>
  <PresentationFormat>A4 Paper (210x297 mm)</PresentationFormat>
  <Paragraphs>116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Calibri</vt:lpstr>
      <vt:lpstr>Arial</vt:lpstr>
      <vt:lpstr>Arial Black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think-cell Slide</vt:lpstr>
      <vt:lpstr>Chart</vt:lpstr>
      <vt:lpstr>Microsoft Excel Chart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gigi ion</dc:creator>
  <cp:lastModifiedBy>User</cp:lastModifiedBy>
  <cp:revision>391</cp:revision>
  <cp:lastPrinted>2014-11-14T07:31:59Z</cp:lastPrinted>
  <dcterms:created xsi:type="dcterms:W3CDTF">2013-10-10T10:01:53Z</dcterms:created>
  <dcterms:modified xsi:type="dcterms:W3CDTF">2017-03-23T11:35:08Z</dcterms:modified>
</cp:coreProperties>
</file>