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8" r:id="rId3"/>
    <p:sldId id="257" r:id="rId4"/>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8" d="100"/>
          <a:sy n="78" d="100"/>
        </p:scale>
        <p:origin x="-408"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66B7FD4-745F-40CD-BF9D-9E9DB845A398}" type="datetimeFigureOut">
              <a:rPr lang="en-US"/>
              <a:pPr>
                <a:defRPr/>
              </a:pPr>
              <a:t>4/3/2016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9D29EF-46CF-43C7-9F91-4873E83CEA3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4EE905-63C9-4051-AF52-B027C59E742A}" type="datetimeFigureOut">
              <a:rPr lang="en-US"/>
              <a:pPr>
                <a:defRPr/>
              </a:pPr>
              <a:t>4/3/2016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2CFFBB-14D8-4F0D-90B9-A305BA04FC7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DEBC36B-E55F-43A9-A517-2F90C87196A4}" type="datetimeFigureOut">
              <a:rPr lang="en-US"/>
              <a:pPr>
                <a:defRPr/>
              </a:pPr>
              <a:t>4/3/2016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061042-0884-4AA2-953D-A685562B9F1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CC16886-382A-4988-829D-5CC7F8CD30EF}" type="datetimeFigureOut">
              <a:rPr lang="en-US"/>
              <a:pPr>
                <a:defRPr/>
              </a:pPr>
              <a:t>4/3/2016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A2E5F2-93BF-417E-A4AE-45F04C1B812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64CEBDB-59B6-4767-B883-AEEC496DD3BF}" type="datetimeFigureOut">
              <a:rPr lang="en-US"/>
              <a:pPr>
                <a:defRPr/>
              </a:pPr>
              <a:t>4/3/2016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7721294-D489-4F92-A4BE-3896739B2E4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087E6BC-8A9D-497A-8C09-AF4506EE02BB}" type="datetimeFigureOut">
              <a:rPr lang="en-US"/>
              <a:pPr>
                <a:defRPr/>
              </a:pPr>
              <a:t>4/3/2016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C350513-8757-4245-8BAF-07E0CD95A8E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09EAAFD-1FDA-4F2F-8D68-BCC82F3CE6EC}" type="datetimeFigureOut">
              <a:rPr lang="en-US"/>
              <a:pPr>
                <a:defRPr/>
              </a:pPr>
              <a:t>4/3/2016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E5BD56F-15DD-40BA-9EEA-38CF568B319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0AF79DD-DEBD-49E1-A0E4-F7CDC736C2DC}" type="datetimeFigureOut">
              <a:rPr lang="en-US"/>
              <a:pPr>
                <a:defRPr/>
              </a:pPr>
              <a:t>4/3/2016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5D4F901-2550-495C-9033-92BA5D3AFA6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D37EE54-BB70-483B-A94C-3607C501AF25}" type="datetimeFigureOut">
              <a:rPr lang="en-US"/>
              <a:pPr>
                <a:defRPr/>
              </a:pPr>
              <a:t>4/3/2016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3C4042A-F4AA-4983-80B1-EBABA0ABA77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8C366F3-6369-4042-81A8-870A19ACAA51}" type="datetimeFigureOut">
              <a:rPr lang="en-US"/>
              <a:pPr>
                <a:defRPr/>
              </a:pPr>
              <a:t>4/3/2016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2272398-752F-49E9-9B0F-C2B68D78FBA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5DBDF98-F828-47E7-8E27-7D813425EF3B}" type="datetimeFigureOut">
              <a:rPr lang="en-US"/>
              <a:pPr>
                <a:defRPr/>
              </a:pPr>
              <a:t>4/3/2016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601E9CC-B3C7-4972-BA6F-51FB5D5F504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9F88E64-1A19-43BD-A035-B96DB254C7FD}" type="datetimeFigureOut">
              <a:rPr lang="en-US"/>
              <a:pPr>
                <a:defRPr/>
              </a:pPr>
              <a:t>4/3/2016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7C9ED16-3B1E-45DC-8A0A-FD419F7DF2C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3" r:id="rId1"/>
    <p:sldLayoutId id="2147483712" r:id="rId2"/>
    <p:sldLayoutId id="2147483711" r:id="rId3"/>
    <p:sldLayoutId id="2147483710" r:id="rId4"/>
    <p:sldLayoutId id="2147483709" r:id="rId5"/>
    <p:sldLayoutId id="2147483708" r:id="rId6"/>
    <p:sldLayoutId id="2147483707" r:id="rId7"/>
    <p:sldLayoutId id="2147483706" r:id="rId8"/>
    <p:sldLayoutId id="2147483705" r:id="rId9"/>
    <p:sldLayoutId id="2147483704" r:id="rId10"/>
    <p:sldLayoutId id="2147483703"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pic>
        <p:nvPicPr>
          <p:cNvPr id="13314" name="Picture 2" descr="Poze coperta"/>
          <p:cNvPicPr>
            <a:picLocks noChangeAspect="1" noChangeArrowheads="1"/>
          </p:cNvPicPr>
          <p:nvPr/>
        </p:nvPicPr>
        <p:blipFill>
          <a:blip r:embed="rId2"/>
          <a:srcRect/>
          <a:stretch>
            <a:fillRect/>
          </a:stretch>
        </p:blipFill>
        <p:spPr bwMode="auto">
          <a:xfrm>
            <a:off x="0" y="4211638"/>
            <a:ext cx="12203113" cy="2646362"/>
          </a:xfrm>
          <a:prstGeom prst="rect">
            <a:avLst/>
          </a:prstGeom>
          <a:noFill/>
          <a:ln w="9525">
            <a:noFill/>
            <a:miter lim="800000"/>
            <a:headEnd/>
            <a:tailEnd/>
          </a:ln>
        </p:spPr>
      </p:pic>
      <p:pic>
        <p:nvPicPr>
          <p:cNvPr id="13315" name="Picture 3" descr="sigla_anre"/>
          <p:cNvPicPr>
            <a:picLocks noChangeAspect="1" noChangeArrowheads="1"/>
          </p:cNvPicPr>
          <p:nvPr/>
        </p:nvPicPr>
        <p:blipFill>
          <a:blip r:embed="rId3"/>
          <a:srcRect/>
          <a:stretch>
            <a:fillRect/>
          </a:stretch>
        </p:blipFill>
        <p:spPr bwMode="auto">
          <a:xfrm>
            <a:off x="5057775" y="165100"/>
            <a:ext cx="2085975" cy="1809750"/>
          </a:xfrm>
          <a:prstGeom prst="rect">
            <a:avLst/>
          </a:prstGeom>
          <a:noFill/>
          <a:ln w="9525">
            <a:noFill/>
            <a:miter lim="800000"/>
            <a:headEnd/>
            <a:tailEnd/>
          </a:ln>
        </p:spPr>
      </p:pic>
      <p:sp>
        <p:nvSpPr>
          <p:cNvPr id="13316" name="TextBox 3"/>
          <p:cNvSpPr txBox="1">
            <a:spLocks noChangeArrowheads="1"/>
          </p:cNvSpPr>
          <p:nvPr/>
        </p:nvSpPr>
        <p:spPr bwMode="auto">
          <a:xfrm>
            <a:off x="134938" y="2030413"/>
            <a:ext cx="11772900" cy="2124075"/>
          </a:xfrm>
          <a:prstGeom prst="rect">
            <a:avLst/>
          </a:prstGeom>
          <a:noFill/>
          <a:ln w="9525">
            <a:noFill/>
            <a:miter lim="800000"/>
            <a:headEnd/>
            <a:tailEnd/>
          </a:ln>
        </p:spPr>
        <p:txBody>
          <a:bodyPr>
            <a:spAutoFit/>
          </a:bodyPr>
          <a:lstStyle/>
          <a:p>
            <a:pPr algn="ctr"/>
            <a:r>
              <a:rPr lang="en-US" sz="4400" b="1">
                <a:solidFill>
                  <a:schemeClr val="bg1"/>
                </a:solidFill>
                <a:latin typeface="Times New Roman" pitchFamily="18" charset="0"/>
                <a:cs typeface="Times New Roman" pitchFamily="18" charset="0"/>
              </a:rPr>
              <a:t>AUTORITATEA NA</a:t>
            </a:r>
            <a:r>
              <a:rPr lang="ro-RO" sz="4400" b="1">
                <a:solidFill>
                  <a:schemeClr val="bg1"/>
                </a:solidFill>
                <a:latin typeface="Times New Roman" pitchFamily="18" charset="0"/>
                <a:cs typeface="Times New Roman" pitchFamily="18" charset="0"/>
              </a:rPr>
              <a:t>ȚIONALĂ </a:t>
            </a:r>
          </a:p>
          <a:p>
            <a:pPr algn="ctr"/>
            <a:r>
              <a:rPr lang="ro-RO" sz="4400" b="1">
                <a:solidFill>
                  <a:schemeClr val="bg1"/>
                </a:solidFill>
                <a:latin typeface="Times New Roman" pitchFamily="18" charset="0"/>
                <a:cs typeface="Times New Roman" pitchFamily="18" charset="0"/>
              </a:rPr>
              <a:t>DE REGLEMENTARE ÎN DOMENIUL ENERGIEI</a:t>
            </a:r>
            <a:endParaRPr lang="en-US" sz="4400" b="1">
              <a:solidFill>
                <a:schemeClr val="bg1"/>
              </a:solidFill>
              <a:latin typeface="Times New Roman" pitchFamily="18" charset="0"/>
              <a:cs typeface="Times New Roman" pitchFamily="18" charset="0"/>
            </a:endParaRPr>
          </a:p>
        </p:txBody>
      </p:sp>
    </p:spTree>
  </p:cSld>
  <p:clrMapOvr>
    <a:masterClrMapping/>
  </p:clrMapOvr>
  <p:transition spd="slow" advClick="0" advTm="4000">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Rectangle 1"/>
          <p:cNvSpPr/>
          <p:nvPr/>
        </p:nvSpPr>
        <p:spPr>
          <a:xfrm>
            <a:off x="0" y="0"/>
            <a:ext cx="11637963" cy="63690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Box 2"/>
          <p:cNvSpPr txBox="1"/>
          <p:nvPr/>
        </p:nvSpPr>
        <p:spPr>
          <a:xfrm>
            <a:off x="82550" y="287338"/>
            <a:ext cx="11420475" cy="6108700"/>
          </a:xfrm>
          <a:prstGeom prst="rect">
            <a:avLst/>
          </a:prstGeom>
          <a:noFill/>
        </p:spPr>
        <p:txBody>
          <a:bodyPr>
            <a:spAutoFit/>
          </a:bodyPr>
          <a:lstStyle/>
          <a:p>
            <a:pPr algn="ctr" fontAlgn="auto">
              <a:spcBef>
                <a:spcPts val="600"/>
              </a:spcBef>
              <a:spcAft>
                <a:spcPts val="600"/>
              </a:spcAft>
              <a:defRPr/>
            </a:pPr>
            <a:r>
              <a:rPr lang="en-US" b="1" dirty="0">
                <a:latin typeface="Times New Roman" panose="02020603050405020304" pitchFamily="18" charset="0"/>
                <a:cs typeface="Times New Roman" panose="02020603050405020304" pitchFamily="18" charset="0"/>
              </a:rPr>
              <a:t>AUTORITATEA NAŢIONALĂ DE REGLEMENTARE ÎN DOMENIUL ENERGIEI – ANRE</a:t>
            </a:r>
            <a:endParaRPr lang="ro-RO" b="1" dirty="0">
              <a:latin typeface="Times New Roman" panose="02020603050405020304" pitchFamily="18" charset="0"/>
              <a:cs typeface="Times New Roman" panose="02020603050405020304" pitchFamily="18" charset="0"/>
            </a:endParaRPr>
          </a:p>
          <a:p>
            <a:pPr algn="just" fontAlgn="auto">
              <a:spcBef>
                <a:spcPts val="600"/>
              </a:spcBef>
              <a:spcAft>
                <a:spcPts val="600"/>
              </a:spcAft>
              <a:defRPr/>
            </a:pPr>
            <a:endParaRPr lang="ro-RO" sz="800" dirty="0">
              <a:latin typeface="Times New Roman" panose="02020603050405020304" pitchFamily="18" charset="0"/>
              <a:cs typeface="Times New Roman" panose="02020603050405020304" pitchFamily="18" charset="0"/>
            </a:endParaRPr>
          </a:p>
          <a:p>
            <a:pPr algn="just" fontAlgn="auto">
              <a:spcBef>
                <a:spcPts val="600"/>
              </a:spcBef>
              <a:spcAft>
                <a:spcPts val="600"/>
              </a:spcAft>
              <a:defRPr/>
            </a:pP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autoritate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administrativă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autonomă</a:t>
            </a:r>
            <a:r>
              <a:rPr lang="en-US" sz="1600" dirty="0">
                <a:latin typeface="Times New Roman" panose="02020603050405020304" pitchFamily="18" charset="0"/>
                <a:cs typeface="Times New Roman" panose="02020603050405020304" pitchFamily="18" charset="0"/>
              </a:rPr>
              <a:t>, cu </a:t>
            </a:r>
            <a:r>
              <a:rPr lang="en-US" sz="1600" dirty="0" err="1">
                <a:latin typeface="Times New Roman" panose="02020603050405020304" pitchFamily="18" charset="0"/>
                <a:cs typeface="Times New Roman" panose="02020603050405020304" pitchFamily="18" charset="0"/>
              </a:rPr>
              <a:t>personalitate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juridică</a:t>
            </a:r>
            <a:r>
              <a:rPr lang="en-US" sz="1600" dirty="0">
                <a:latin typeface="Times New Roman" panose="02020603050405020304" pitchFamily="18" charset="0"/>
                <a:cs typeface="Times New Roman" panose="02020603050405020304" pitchFamily="18" charset="0"/>
              </a:rPr>
              <a:t>, sub control </a:t>
            </a:r>
            <a:r>
              <a:rPr lang="en-US" sz="1600" dirty="0" err="1">
                <a:latin typeface="Times New Roman" panose="02020603050405020304" pitchFamily="18" charset="0"/>
                <a:cs typeface="Times New Roman" panose="02020603050405020304" pitchFamily="18" charset="0"/>
              </a:rPr>
              <a:t>parlamentar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finanţată</a:t>
            </a:r>
            <a:r>
              <a:rPr lang="en-US" sz="1600" dirty="0">
                <a:latin typeface="Times New Roman" panose="02020603050405020304" pitchFamily="18" charset="0"/>
                <a:cs typeface="Times New Roman" panose="02020603050405020304" pitchFamily="18" charset="0"/>
              </a:rPr>
              <a:t> integral din </a:t>
            </a:r>
            <a:r>
              <a:rPr lang="en-US" sz="1600" dirty="0" err="1">
                <a:latin typeface="Times New Roman" panose="02020603050405020304" pitchFamily="18" charset="0"/>
                <a:cs typeface="Times New Roman" panose="02020603050405020304" pitchFamily="18" charset="0"/>
              </a:rPr>
              <a:t>venituri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proprii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independentă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decizional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organizatoric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funcţional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având</a:t>
            </a:r>
            <a:r>
              <a:rPr lang="en-US" sz="1600" dirty="0">
                <a:latin typeface="Times New Roman" panose="02020603050405020304" pitchFamily="18" charset="0"/>
                <a:cs typeface="Times New Roman" panose="02020603050405020304" pitchFamily="18" charset="0"/>
              </a:rPr>
              <a:t> ca </a:t>
            </a:r>
            <a:r>
              <a:rPr lang="en-US" sz="1600" dirty="0" err="1">
                <a:latin typeface="Times New Roman" panose="02020603050405020304" pitchFamily="18" charset="0"/>
                <a:cs typeface="Times New Roman" panose="02020603050405020304" pitchFamily="18" charset="0"/>
              </a:rPr>
              <a:t>obiect</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activitate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elaborarea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aprobarea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monitorizarea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aplicării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ansamblului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reglementări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obligatorii</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nivel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naţional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necesar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funcţionării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sectorului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pieţei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energiei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electrice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termice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gazelor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naturale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condiţii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eficienţă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concurenţă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transparenţă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protecţie</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consumatorilor</a:t>
            </a:r>
            <a:r>
              <a:rPr lang="en-US" sz="1600" dirty="0">
                <a:latin typeface="Times New Roman" panose="02020603050405020304" pitchFamily="18" charset="0"/>
                <a:cs typeface="Times New Roman" panose="02020603050405020304" pitchFamily="18" charset="0"/>
              </a:rPr>
              <a:t>. </a:t>
            </a:r>
            <a:endParaRPr lang="ro-RO" sz="1600" dirty="0">
              <a:latin typeface="Times New Roman" panose="02020603050405020304" pitchFamily="18" charset="0"/>
              <a:cs typeface="Times New Roman" panose="02020603050405020304" pitchFamily="18" charset="0"/>
            </a:endParaRPr>
          </a:p>
          <a:p>
            <a:pPr fontAlgn="auto">
              <a:spcBef>
                <a:spcPts val="600"/>
              </a:spcBef>
              <a:spcAft>
                <a:spcPts val="600"/>
              </a:spcAft>
              <a:defRPr/>
            </a:pPr>
            <a:r>
              <a:rPr lang="en-US" sz="1600" b="1" i="1" dirty="0" err="1">
                <a:latin typeface="Times New Roman" panose="02020603050405020304" pitchFamily="18" charset="0"/>
                <a:cs typeface="Times New Roman" panose="02020603050405020304" pitchFamily="18" charset="0"/>
              </a:rPr>
              <a:t>În</a:t>
            </a:r>
            <a:r>
              <a:rPr lang="en-US" sz="1600" b="1" i="1" dirty="0">
                <a:latin typeface="Times New Roman" panose="02020603050405020304" pitchFamily="18" charset="0"/>
                <a:cs typeface="Times New Roman" panose="02020603050405020304" pitchFamily="18" charset="0"/>
              </a:rPr>
              <a:t> </a:t>
            </a:r>
            <a:r>
              <a:rPr lang="en-US" sz="1600" b="1" i="1" dirty="0" err="1">
                <a:latin typeface="Times New Roman" panose="02020603050405020304" pitchFamily="18" charset="0"/>
                <a:cs typeface="Times New Roman" panose="02020603050405020304" pitchFamily="18" charset="0"/>
              </a:rPr>
              <a:t>îndeplinirea</a:t>
            </a:r>
            <a:r>
              <a:rPr lang="en-US" sz="1600" b="1" i="1" dirty="0">
                <a:latin typeface="Times New Roman" panose="02020603050405020304" pitchFamily="18" charset="0"/>
                <a:cs typeface="Times New Roman" panose="02020603050405020304" pitchFamily="18" charset="0"/>
              </a:rPr>
              <a:t> </a:t>
            </a:r>
            <a:r>
              <a:rPr lang="en-US" sz="1600" b="1" i="1" dirty="0" err="1">
                <a:latin typeface="Times New Roman" panose="02020603050405020304" pitchFamily="18" charset="0"/>
                <a:cs typeface="Times New Roman" panose="02020603050405020304" pitchFamily="18" charset="0"/>
              </a:rPr>
              <a:t>atribuţiilor</a:t>
            </a:r>
            <a:r>
              <a:rPr lang="en-US" sz="1600" b="1" i="1" dirty="0">
                <a:latin typeface="Times New Roman" panose="02020603050405020304" pitchFamily="18" charset="0"/>
                <a:cs typeface="Times New Roman" panose="02020603050405020304" pitchFamily="18" charset="0"/>
              </a:rPr>
              <a:t> </a:t>
            </a:r>
            <a:r>
              <a:rPr lang="en-US" sz="1600" b="1" i="1" dirty="0" err="1">
                <a:latin typeface="Times New Roman" panose="02020603050405020304" pitchFamily="18" charset="0"/>
                <a:cs typeface="Times New Roman" panose="02020603050405020304" pitchFamily="18" charset="0"/>
              </a:rPr>
              <a:t>şi</a:t>
            </a:r>
            <a:r>
              <a:rPr lang="en-US" sz="1600" b="1" i="1" dirty="0">
                <a:latin typeface="Times New Roman" panose="02020603050405020304" pitchFamily="18" charset="0"/>
                <a:cs typeface="Times New Roman" panose="02020603050405020304" pitchFamily="18" charset="0"/>
              </a:rPr>
              <a:t> </a:t>
            </a:r>
            <a:r>
              <a:rPr lang="en-US" sz="1600" b="1" i="1" dirty="0" err="1">
                <a:latin typeface="Times New Roman" panose="02020603050405020304" pitchFamily="18" charset="0"/>
                <a:cs typeface="Times New Roman" panose="02020603050405020304" pitchFamily="18" charset="0"/>
              </a:rPr>
              <a:t>competenţelor</a:t>
            </a:r>
            <a:r>
              <a:rPr lang="en-US" sz="1600" b="1" i="1" dirty="0">
                <a:latin typeface="Times New Roman" panose="02020603050405020304" pitchFamily="18" charset="0"/>
                <a:cs typeface="Times New Roman" panose="02020603050405020304" pitchFamily="18" charset="0"/>
              </a:rPr>
              <a:t> sale, ANRE </a:t>
            </a:r>
            <a:r>
              <a:rPr lang="en-US" sz="1600" b="1" i="1" dirty="0" err="1">
                <a:latin typeface="Times New Roman" panose="02020603050405020304" pitchFamily="18" charset="0"/>
                <a:cs typeface="Times New Roman" panose="02020603050405020304" pitchFamily="18" charset="0"/>
              </a:rPr>
              <a:t>contribuie</a:t>
            </a:r>
            <a:r>
              <a:rPr lang="en-US" sz="1600" b="1" i="1" dirty="0">
                <a:latin typeface="Times New Roman" panose="02020603050405020304" pitchFamily="18" charset="0"/>
                <a:cs typeface="Times New Roman" panose="02020603050405020304" pitchFamily="18" charset="0"/>
              </a:rPr>
              <a:t> la </a:t>
            </a:r>
            <a:r>
              <a:rPr lang="en-US" sz="1600" b="1" i="1" dirty="0" err="1">
                <a:latin typeface="Times New Roman" panose="02020603050405020304" pitchFamily="18" charset="0"/>
                <a:cs typeface="Times New Roman" panose="02020603050405020304" pitchFamily="18" charset="0"/>
              </a:rPr>
              <a:t>realizarea</a:t>
            </a:r>
            <a:r>
              <a:rPr lang="en-US" sz="1600" b="1" i="1" dirty="0">
                <a:latin typeface="Times New Roman" panose="02020603050405020304" pitchFamily="18" charset="0"/>
                <a:cs typeface="Times New Roman" panose="02020603050405020304" pitchFamily="18" charset="0"/>
              </a:rPr>
              <a:t> </a:t>
            </a:r>
            <a:r>
              <a:rPr lang="en-US" sz="1600" b="1" i="1" dirty="0" err="1">
                <a:latin typeface="Times New Roman" panose="02020603050405020304" pitchFamily="18" charset="0"/>
                <a:cs typeface="Times New Roman" panose="02020603050405020304" pitchFamily="18" charset="0"/>
              </a:rPr>
              <a:t>următoarelor</a:t>
            </a:r>
            <a:r>
              <a:rPr lang="en-US" sz="1600" b="1" i="1" dirty="0">
                <a:latin typeface="Times New Roman" panose="02020603050405020304" pitchFamily="18" charset="0"/>
                <a:cs typeface="Times New Roman" panose="02020603050405020304" pitchFamily="18" charset="0"/>
              </a:rPr>
              <a:t> </a:t>
            </a:r>
            <a:r>
              <a:rPr lang="en-US" sz="1600" b="1" i="1" dirty="0" err="1">
                <a:latin typeface="Times New Roman" panose="02020603050405020304" pitchFamily="18" charset="0"/>
                <a:cs typeface="Times New Roman" panose="02020603050405020304" pitchFamily="18" charset="0"/>
              </a:rPr>
              <a:t>obiective</a:t>
            </a:r>
            <a:r>
              <a:rPr lang="en-US" sz="1600" b="1" i="1" dirty="0">
                <a:latin typeface="Times New Roman" panose="02020603050405020304" pitchFamily="18" charset="0"/>
                <a:cs typeface="Times New Roman" panose="02020603050405020304" pitchFamily="18" charset="0"/>
              </a:rPr>
              <a:t> </a:t>
            </a:r>
            <a:r>
              <a:rPr lang="en-US" sz="1600" b="1" i="1" dirty="0" err="1">
                <a:latin typeface="Times New Roman" panose="02020603050405020304" pitchFamily="18" charset="0"/>
                <a:cs typeface="Times New Roman" panose="02020603050405020304" pitchFamily="18" charset="0"/>
              </a:rPr>
              <a:t>generale</a:t>
            </a:r>
            <a:r>
              <a:rPr lang="en-US" sz="1600" b="1" i="1" dirty="0">
                <a:latin typeface="Times New Roman" panose="02020603050405020304" pitchFamily="18" charset="0"/>
                <a:cs typeface="Times New Roman" panose="02020603050405020304" pitchFamily="18" charset="0"/>
              </a:rPr>
              <a:t>: </a:t>
            </a:r>
            <a:endParaRPr lang="ro-RO" sz="1600" b="1" i="1" dirty="0">
              <a:latin typeface="Times New Roman" panose="02020603050405020304" pitchFamily="18" charset="0"/>
              <a:cs typeface="Times New Roman" panose="02020603050405020304" pitchFamily="18" charset="0"/>
            </a:endParaRPr>
          </a:p>
          <a:p>
            <a:pPr marL="285750" indent="-285750" algn="just" fontAlgn="auto">
              <a:spcBef>
                <a:spcPts val="600"/>
              </a:spcBef>
              <a:spcAft>
                <a:spcPts val="600"/>
              </a:spcAft>
              <a:buFont typeface="Wingdings" panose="05000000000000000000" pitchFamily="2" charset="2"/>
              <a:buChar char="ü"/>
              <a:defRPr/>
            </a:pPr>
            <a:r>
              <a:rPr lang="en-US" sz="1600" dirty="0" err="1">
                <a:latin typeface="Times New Roman" panose="02020603050405020304" pitchFamily="18" charset="0"/>
                <a:cs typeface="Times New Roman" panose="02020603050405020304" pitchFamily="18" charset="0"/>
              </a:rPr>
              <a:t>Promovarea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unei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pieţe</a:t>
            </a:r>
            <a:r>
              <a:rPr lang="en-US" sz="1600" dirty="0">
                <a:latin typeface="Times New Roman" panose="02020603050405020304" pitchFamily="18" charset="0"/>
                <a:cs typeface="Times New Roman" panose="02020603050405020304" pitchFamily="18" charset="0"/>
              </a:rPr>
              <a:t> interne </a:t>
            </a:r>
            <a:r>
              <a:rPr lang="en-US" sz="1600" dirty="0" err="1">
                <a:latin typeface="Times New Roman" panose="02020603050405020304" pitchFamily="18" charset="0"/>
                <a:cs typeface="Times New Roman" panose="02020603050405020304" pitchFamily="18" charset="0"/>
              </a:rPr>
              <a:t>europene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energie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electrică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gaze </a:t>
            </a:r>
            <a:r>
              <a:rPr lang="en-US" sz="1600" dirty="0" err="1">
                <a:latin typeface="Times New Roman" panose="02020603050405020304" pitchFamily="18" charset="0"/>
                <a:cs typeface="Times New Roman" panose="02020603050405020304" pitchFamily="18" charset="0"/>
              </a:rPr>
              <a:t>naturale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sigură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competitivă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durabilă</a:t>
            </a:r>
            <a:r>
              <a:rPr lang="en-US" sz="1600" dirty="0">
                <a:latin typeface="Times New Roman" panose="02020603050405020304" pitchFamily="18" charset="0"/>
                <a:cs typeface="Times New Roman" panose="02020603050405020304" pitchFamily="18" charset="0"/>
              </a:rPr>
              <a:t> din </a:t>
            </a:r>
            <a:r>
              <a:rPr lang="en-US" sz="1600" dirty="0" err="1">
                <a:latin typeface="Times New Roman" panose="02020603050405020304" pitchFamily="18" charset="0"/>
                <a:cs typeface="Times New Roman" panose="02020603050405020304" pitchFamily="18" charset="0"/>
              </a:rPr>
              <a:t>punct</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vedere</a:t>
            </a:r>
            <a:r>
              <a:rPr lang="en-US" sz="1600" dirty="0">
                <a:latin typeface="Times New Roman" panose="02020603050405020304" pitchFamily="18" charset="0"/>
                <a:cs typeface="Times New Roman" panose="02020603050405020304" pitchFamily="18" charset="0"/>
              </a:rPr>
              <a:t> al </a:t>
            </a:r>
            <a:r>
              <a:rPr lang="en-US" sz="1600" dirty="0" err="1">
                <a:latin typeface="Times New Roman" panose="02020603050405020304" pitchFamily="18" charset="0"/>
                <a:cs typeface="Times New Roman" panose="02020603050405020304" pitchFamily="18" charset="0"/>
              </a:rPr>
              <a:t>mediului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al </a:t>
            </a:r>
            <a:r>
              <a:rPr lang="en-US" sz="1600" dirty="0" err="1">
                <a:latin typeface="Times New Roman" panose="02020603050405020304" pitchFamily="18" charset="0"/>
                <a:cs typeface="Times New Roman" panose="02020603050405020304" pitchFamily="18" charset="0"/>
              </a:rPr>
              <a:t>unei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deschideri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efective</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acesteia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beneficiul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tuturor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clienţilor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furnizorilor</a:t>
            </a:r>
            <a:r>
              <a:rPr lang="en-US" sz="1600" dirty="0">
                <a:latin typeface="Times New Roman" panose="02020603050405020304" pitchFamily="18" charset="0"/>
                <a:cs typeface="Times New Roman" panose="02020603050405020304" pitchFamily="18" charset="0"/>
              </a:rPr>
              <a:t> din </a:t>
            </a:r>
            <a:r>
              <a:rPr lang="en-US" sz="1600" dirty="0" err="1">
                <a:latin typeface="Times New Roman" panose="02020603050405020304" pitchFamily="18" charset="0"/>
                <a:cs typeface="Times New Roman" panose="02020603050405020304" pitchFamily="18" charset="0"/>
              </a:rPr>
              <a:t>Uniunea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Europeană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precum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garantarea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condiţiilor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adecvate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pentru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funcţionarea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eficientă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sigură</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reţelelor</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energie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electrică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gaze, </a:t>
            </a:r>
            <a:r>
              <a:rPr lang="en-US" sz="1600" dirty="0" err="1">
                <a:latin typeface="Times New Roman" panose="02020603050405020304" pitchFamily="18" charset="0"/>
                <a:cs typeface="Times New Roman" panose="02020603050405020304" pitchFamily="18" charset="0"/>
              </a:rPr>
              <a:t>având</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vedere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obiectivele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termen</a:t>
            </a:r>
            <a:r>
              <a:rPr lang="en-US" sz="1600" dirty="0">
                <a:latin typeface="Times New Roman" panose="02020603050405020304" pitchFamily="18" charset="0"/>
                <a:cs typeface="Times New Roman" panose="02020603050405020304" pitchFamily="18" charset="0"/>
              </a:rPr>
              <a:t> lung;</a:t>
            </a:r>
            <a:endParaRPr lang="ro-RO" sz="1600" dirty="0">
              <a:latin typeface="Times New Roman" panose="02020603050405020304" pitchFamily="18" charset="0"/>
              <a:cs typeface="Times New Roman" panose="02020603050405020304" pitchFamily="18" charset="0"/>
            </a:endParaRPr>
          </a:p>
          <a:p>
            <a:pPr marL="285750" indent="-285750" algn="just" fontAlgn="auto">
              <a:spcBef>
                <a:spcPts val="600"/>
              </a:spcBef>
              <a:spcAft>
                <a:spcPts val="600"/>
              </a:spcAft>
              <a:buFont typeface="Wingdings" panose="05000000000000000000" pitchFamily="2" charset="2"/>
              <a:buChar char="ü"/>
              <a:defRPr/>
            </a:pPr>
            <a:r>
              <a:rPr lang="ro-RO" sz="1600" dirty="0">
                <a:latin typeface="Times New Roman" panose="02020603050405020304" pitchFamily="18" charset="0"/>
                <a:cs typeface="Times New Roman" panose="02020603050405020304" pitchFamily="18" charset="0"/>
              </a:rPr>
              <a:t>Dezvoltarea pieţelor regionale competitive şi funcţionale, integrate în piaţa internă europeană de energie electrică;</a:t>
            </a:r>
          </a:p>
          <a:p>
            <a:pPr marL="285750" indent="-285750" algn="just" fontAlgn="auto">
              <a:spcBef>
                <a:spcPts val="600"/>
              </a:spcBef>
              <a:spcAft>
                <a:spcPts val="600"/>
              </a:spcAft>
              <a:buFont typeface="Wingdings" panose="05000000000000000000" pitchFamily="2" charset="2"/>
              <a:buChar char="ü"/>
              <a:defRPr/>
            </a:pPr>
            <a:r>
              <a:rPr lang="ro-RO" sz="1600" dirty="0">
                <a:latin typeface="Times New Roman" panose="02020603050405020304" pitchFamily="18" charset="0"/>
                <a:cs typeface="Times New Roman" panose="02020603050405020304" pitchFamily="18" charset="0"/>
              </a:rPr>
              <a:t>Facilitarea accesului la reţea pentru capacităţile noi de producţie, în special prin eliminarea obstacolelor care împiedică accesul noilor participanţi la piaţa de energie electrică şi gaze naturale sau utilizarea surselor regenerabile de energie;</a:t>
            </a:r>
          </a:p>
          <a:p>
            <a:pPr marL="285750" indent="-285750" algn="just" fontAlgn="auto">
              <a:spcBef>
                <a:spcPts val="600"/>
              </a:spcBef>
              <a:spcAft>
                <a:spcPts val="600"/>
              </a:spcAft>
              <a:buFont typeface="Wingdings" panose="05000000000000000000" pitchFamily="2" charset="2"/>
              <a:buChar char="ü"/>
              <a:defRPr/>
            </a:pPr>
            <a:r>
              <a:rPr lang="ro-RO" sz="1600" dirty="0">
                <a:latin typeface="Times New Roman" panose="02020603050405020304" pitchFamily="18" charset="0"/>
                <a:cs typeface="Times New Roman" panose="02020603050405020304" pitchFamily="18" charset="0"/>
              </a:rPr>
              <a:t>Protecţia consumatorului prin asigurarea unei pieţe concurenţiale eficiente, prin sprijinirea clienţilor vulnerabili, prin impunerea unor standarde de calitate a serviciilor publice din sectorul energiei;</a:t>
            </a:r>
          </a:p>
          <a:p>
            <a:pPr marL="285750" indent="-285750" algn="just" fontAlgn="auto">
              <a:spcBef>
                <a:spcPts val="600"/>
              </a:spcBef>
              <a:spcAft>
                <a:spcPts val="600"/>
              </a:spcAft>
              <a:buFont typeface="Wingdings" panose="05000000000000000000" pitchFamily="2" charset="2"/>
              <a:buChar char="ü"/>
              <a:defRPr/>
            </a:pPr>
            <a:r>
              <a:rPr lang="ro-RO" sz="1600" dirty="0">
                <a:latin typeface="Times New Roman" panose="02020603050405020304" pitchFamily="18" charset="0"/>
                <a:cs typeface="Times New Roman" panose="02020603050405020304" pitchFamily="18" charset="0"/>
              </a:rPr>
              <a:t>Garantarea respectării de către operatorii economici din sectorul energiei şi gazelor naturale a obligaţiilor ce le revin în ceea ce priveşte transparenţa.</a:t>
            </a:r>
          </a:p>
          <a:p>
            <a:pPr algn="just" fontAlgn="auto">
              <a:spcBef>
                <a:spcPts val="0"/>
              </a:spcBef>
              <a:spcAft>
                <a:spcPts val="0"/>
              </a:spcAft>
              <a:defRPr/>
            </a:pPr>
            <a:endParaRPr lang="en-US" sz="1600" dirty="0">
              <a:latin typeface="Times New Roman" panose="02020603050405020304" pitchFamily="18" charset="0"/>
              <a:cs typeface="Times New Roman" panose="02020603050405020304" pitchFamily="18" charset="0"/>
            </a:endParaRPr>
          </a:p>
        </p:txBody>
      </p:sp>
    </p:spTree>
  </p:cSld>
  <p:clrMapOvr>
    <a:masterClrMapping/>
  </p:clrMapOvr>
  <p:transition spd="slow" advClick="0" advTm="4000">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4" name="Rectangle 3"/>
          <p:cNvSpPr/>
          <p:nvPr/>
        </p:nvSpPr>
        <p:spPr>
          <a:xfrm>
            <a:off x="0" y="0"/>
            <a:ext cx="11637963" cy="63690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63" name="TextBox 4"/>
          <p:cNvSpPr txBox="1">
            <a:spLocks noChangeArrowheads="1"/>
          </p:cNvSpPr>
          <p:nvPr/>
        </p:nvSpPr>
        <p:spPr bwMode="auto">
          <a:xfrm>
            <a:off x="119063" y="342900"/>
            <a:ext cx="7939087" cy="892175"/>
          </a:xfrm>
          <a:prstGeom prst="rect">
            <a:avLst/>
          </a:prstGeom>
          <a:noFill/>
          <a:ln w="9525">
            <a:noFill/>
            <a:miter lim="800000"/>
            <a:headEnd/>
            <a:tailEnd/>
          </a:ln>
        </p:spPr>
        <p:txBody>
          <a:bodyPr>
            <a:spAutoFit/>
          </a:bodyPr>
          <a:lstStyle/>
          <a:p>
            <a:r>
              <a:rPr lang="ro-RO" sz="2000" b="1">
                <a:latin typeface="Times New Roman" pitchFamily="18" charset="0"/>
                <a:cs typeface="Times New Roman" pitchFamily="18" charset="0"/>
              </a:rPr>
              <a:t>ALINA TACHE</a:t>
            </a:r>
          </a:p>
          <a:p>
            <a:r>
              <a:rPr lang="ro-RO" sz="1600" b="1">
                <a:latin typeface="Times New Roman" pitchFamily="18" charset="0"/>
                <a:cs typeface="Times New Roman" pitchFamily="18" charset="0"/>
              </a:rPr>
              <a:t>Director general</a:t>
            </a:r>
          </a:p>
          <a:p>
            <a:r>
              <a:rPr lang="ro-RO" sz="1600" b="1">
                <a:latin typeface="Times New Roman" pitchFamily="18" charset="0"/>
                <a:cs typeface="Times New Roman" pitchFamily="18" charset="0"/>
              </a:rPr>
              <a:t>Direcția generală piață gaze naturale, prețuri și tarife reglementate</a:t>
            </a:r>
            <a:endParaRPr lang="en-US" sz="1600" b="1">
              <a:latin typeface="Times New Roman" pitchFamily="18" charset="0"/>
              <a:cs typeface="Times New Roman" pitchFamily="18" charset="0"/>
            </a:endParaRPr>
          </a:p>
        </p:txBody>
      </p:sp>
      <p:sp>
        <p:nvSpPr>
          <p:cNvPr id="6" name="TextBox 5"/>
          <p:cNvSpPr txBox="1"/>
          <p:nvPr/>
        </p:nvSpPr>
        <p:spPr>
          <a:xfrm>
            <a:off x="119063" y="1720850"/>
            <a:ext cx="11399837" cy="3509963"/>
          </a:xfrm>
          <a:prstGeom prst="rect">
            <a:avLst/>
          </a:prstGeom>
          <a:noFill/>
        </p:spPr>
        <p:txBody>
          <a:bodyPr>
            <a:spAutoFit/>
          </a:bodyPr>
          <a:lstStyle/>
          <a:p>
            <a:pPr algn="just" fontAlgn="auto">
              <a:spcBef>
                <a:spcPts val="600"/>
              </a:spcBef>
              <a:spcAft>
                <a:spcPts val="600"/>
              </a:spcAft>
              <a:defRPr/>
            </a:pPr>
            <a:r>
              <a:rPr lang="ro-RO" altLang="en-US" sz="1600" b="1" kern="0" dirty="0">
                <a:latin typeface="Times New Roman" panose="02020603050405020304" pitchFamily="18" charset="0"/>
                <a:cs typeface="Times New Roman" panose="02020603050405020304" pitchFamily="18" charset="0"/>
              </a:rPr>
              <a:t>Alina Tache</a:t>
            </a:r>
            <a:r>
              <a:rPr lang="ro-RO" altLang="en-US" sz="1600" kern="0" dirty="0">
                <a:latin typeface="Times New Roman" panose="02020603050405020304" pitchFamily="18" charset="0"/>
                <a:cs typeface="Times New Roman" panose="02020603050405020304" pitchFamily="18" charset="0"/>
              </a:rPr>
              <a:t>, cu experiență de 18 ani în sectorul gazelor naturale, deține funcția de d</a:t>
            </a:r>
            <a:r>
              <a:rPr lang="en-US" altLang="en-US" sz="1600" kern="0" dirty="0" err="1">
                <a:latin typeface="Times New Roman" panose="02020603050405020304" pitchFamily="18" charset="0"/>
                <a:cs typeface="Times New Roman" panose="02020603050405020304" pitchFamily="18" charset="0"/>
              </a:rPr>
              <a:t>irector</a:t>
            </a:r>
            <a:r>
              <a:rPr lang="en-US" altLang="en-US" sz="1600" kern="0" dirty="0">
                <a:latin typeface="Times New Roman" panose="02020603050405020304" pitchFamily="18" charset="0"/>
                <a:cs typeface="Times New Roman" panose="02020603050405020304" pitchFamily="18" charset="0"/>
              </a:rPr>
              <a:t> </a:t>
            </a:r>
            <a:r>
              <a:rPr lang="ro-RO" altLang="en-US" sz="1600" kern="0" dirty="0">
                <a:latin typeface="Times New Roman" panose="02020603050405020304" pitchFamily="18" charset="0"/>
                <a:cs typeface="Times New Roman" panose="02020603050405020304" pitchFamily="18" charset="0"/>
              </a:rPr>
              <a:t>g</a:t>
            </a:r>
            <a:r>
              <a:rPr lang="en-US" altLang="en-US" sz="1600" kern="0" dirty="0" err="1">
                <a:latin typeface="Times New Roman" panose="02020603050405020304" pitchFamily="18" charset="0"/>
                <a:cs typeface="Times New Roman" panose="02020603050405020304" pitchFamily="18" charset="0"/>
              </a:rPr>
              <a:t>eneral</a:t>
            </a:r>
            <a:r>
              <a:rPr lang="ro-RO" altLang="en-US" sz="1600" kern="0" dirty="0">
                <a:latin typeface="Times New Roman" panose="02020603050405020304" pitchFamily="18" charset="0"/>
                <a:cs typeface="Times New Roman" panose="02020603050405020304" pitchFamily="18" charset="0"/>
              </a:rPr>
              <a:t> al </a:t>
            </a:r>
            <a:r>
              <a:rPr lang="ro-RO" altLang="en-US" sz="1600" i="1" kern="0" dirty="0">
                <a:latin typeface="Times New Roman" panose="02020603050405020304" pitchFamily="18" charset="0"/>
                <a:cs typeface="Times New Roman" panose="02020603050405020304" pitchFamily="18" charset="0"/>
              </a:rPr>
              <a:t>Direcției generale piață gaze naturale, prețuri și tarife </a:t>
            </a:r>
            <a:r>
              <a:rPr lang="ro-RO" altLang="en-US" sz="1600" kern="0" dirty="0">
                <a:latin typeface="Times New Roman" panose="02020603050405020304" pitchFamily="18" charset="0"/>
                <a:cs typeface="Times New Roman" panose="02020603050405020304" pitchFamily="18" charset="0"/>
              </a:rPr>
              <a:t>din cadrul Autorității Naționale de Reglementare în domeniul Energiei (ANRE). </a:t>
            </a:r>
            <a:endParaRPr lang="en-US" altLang="en-US" sz="1600" kern="0" dirty="0">
              <a:latin typeface="Times New Roman" panose="02020603050405020304" pitchFamily="18" charset="0"/>
              <a:cs typeface="Times New Roman" panose="02020603050405020304" pitchFamily="18" charset="0"/>
            </a:endParaRPr>
          </a:p>
          <a:p>
            <a:pPr algn="just" fontAlgn="auto">
              <a:spcBef>
                <a:spcPts val="600"/>
              </a:spcBef>
              <a:spcAft>
                <a:spcPts val="600"/>
              </a:spcAft>
              <a:defRPr/>
            </a:pPr>
            <a:r>
              <a:rPr lang="ro-RO" altLang="en-US" sz="1600" kern="0" dirty="0">
                <a:latin typeface="Times New Roman" panose="02020603050405020304" pitchFamily="18" charset="0"/>
                <a:cs typeface="Times New Roman" panose="02020603050405020304" pitchFamily="18" charset="0"/>
              </a:rPr>
              <a:t>Cu o vastă experiență în domeniu, din 2004 și până în prezent </a:t>
            </a:r>
            <a:r>
              <a:rPr lang="ro-RO" altLang="en-US" sz="1600" b="1" kern="0" dirty="0">
                <a:latin typeface="Times New Roman" panose="02020603050405020304" pitchFamily="18" charset="0"/>
                <a:cs typeface="Times New Roman" panose="02020603050405020304" pitchFamily="18" charset="0"/>
              </a:rPr>
              <a:t>Alina Tache </a:t>
            </a:r>
            <a:r>
              <a:rPr lang="ro-RO" altLang="en-US" sz="1600" kern="0" dirty="0">
                <a:latin typeface="Times New Roman" panose="02020603050405020304" pitchFamily="18" charset="0"/>
                <a:cs typeface="Times New Roman" panose="02020603050405020304" pitchFamily="18" charset="0"/>
              </a:rPr>
              <a:t>a ocupat funcții de conducere, iar în perioada iunie 2010 – noiembrie 2012 a fost membru cu mandat de 2,5 ani în Comitetul de reglementare al ANRE.</a:t>
            </a:r>
          </a:p>
          <a:p>
            <a:pPr algn="just" fontAlgn="auto">
              <a:spcBef>
                <a:spcPts val="600"/>
              </a:spcBef>
              <a:spcAft>
                <a:spcPts val="600"/>
              </a:spcAft>
              <a:defRPr/>
            </a:pPr>
            <a:r>
              <a:rPr lang="ro-RO" altLang="en-US" sz="1600" kern="0" dirty="0">
                <a:latin typeface="Times New Roman" panose="02020603050405020304" pitchFamily="18" charset="0"/>
                <a:cs typeface="Times New Roman" panose="02020603050405020304" pitchFamily="18" charset="0"/>
              </a:rPr>
              <a:t>De la preluarea funcției și până în prezent, î</a:t>
            </a:r>
            <a:r>
              <a:rPr lang="en-US" altLang="en-US" sz="1600" kern="0" dirty="0">
                <a:latin typeface="Times New Roman" panose="02020603050405020304" pitchFamily="18" charset="0"/>
                <a:cs typeface="Times New Roman" panose="02020603050405020304" pitchFamily="18" charset="0"/>
              </a:rPr>
              <a:t>n </a:t>
            </a:r>
            <a:r>
              <a:rPr lang="en-US" altLang="en-US" sz="1600" kern="0" dirty="0" err="1">
                <a:latin typeface="Times New Roman" panose="02020603050405020304" pitchFamily="18" charset="0"/>
                <a:cs typeface="Times New Roman" panose="02020603050405020304" pitchFamily="18" charset="0"/>
              </a:rPr>
              <a:t>calitate</a:t>
            </a:r>
            <a:r>
              <a:rPr lang="en-US" altLang="en-US" sz="1600" kern="0" dirty="0">
                <a:latin typeface="Times New Roman" panose="02020603050405020304" pitchFamily="18" charset="0"/>
                <a:cs typeface="Times New Roman" panose="02020603050405020304" pitchFamily="18" charset="0"/>
              </a:rPr>
              <a:t> de </a:t>
            </a:r>
            <a:r>
              <a:rPr lang="ro-RO" altLang="en-US" sz="1600" kern="0" dirty="0">
                <a:latin typeface="Times New Roman" panose="02020603050405020304" pitchFamily="18" charset="0"/>
                <a:cs typeface="Times New Roman" panose="02020603050405020304" pitchFamily="18" charset="0"/>
              </a:rPr>
              <a:t>d</a:t>
            </a:r>
            <a:r>
              <a:rPr lang="en-US" altLang="en-US" sz="1600" kern="0" dirty="0" err="1">
                <a:latin typeface="Times New Roman" panose="02020603050405020304" pitchFamily="18" charset="0"/>
                <a:cs typeface="Times New Roman" panose="02020603050405020304" pitchFamily="18" charset="0"/>
              </a:rPr>
              <a:t>irector</a:t>
            </a:r>
            <a:r>
              <a:rPr lang="en-US" altLang="en-US" sz="1600" kern="0" dirty="0">
                <a:latin typeface="Times New Roman" panose="02020603050405020304" pitchFamily="18" charset="0"/>
                <a:cs typeface="Times New Roman" panose="02020603050405020304" pitchFamily="18" charset="0"/>
              </a:rPr>
              <a:t> </a:t>
            </a:r>
            <a:r>
              <a:rPr lang="ro-RO" altLang="en-US" sz="1600" kern="0" dirty="0">
                <a:latin typeface="Times New Roman" panose="02020603050405020304" pitchFamily="18" charset="0"/>
                <a:cs typeface="Times New Roman" panose="02020603050405020304" pitchFamily="18" charset="0"/>
              </a:rPr>
              <a:t>g</a:t>
            </a:r>
            <a:r>
              <a:rPr lang="en-US" altLang="en-US" sz="1600" kern="0" dirty="0" err="1">
                <a:latin typeface="Times New Roman" panose="02020603050405020304" pitchFamily="18" charset="0"/>
                <a:cs typeface="Times New Roman" panose="02020603050405020304" pitchFamily="18" charset="0"/>
              </a:rPr>
              <a:t>eneral</a:t>
            </a:r>
            <a:r>
              <a:rPr lang="ro-RO" altLang="en-US" sz="1600" kern="0" dirty="0">
                <a:latin typeface="Times New Roman" panose="02020603050405020304" pitchFamily="18" charset="0"/>
                <a:cs typeface="Times New Roman" panose="02020603050405020304" pitchFamily="18" charset="0"/>
              </a:rPr>
              <a:t> al </a:t>
            </a:r>
            <a:r>
              <a:rPr lang="ro-RO" altLang="en-US" sz="1600" i="1" kern="0" dirty="0">
                <a:latin typeface="Times New Roman" panose="02020603050405020304" pitchFamily="18" charset="0"/>
                <a:cs typeface="Times New Roman" panose="02020603050405020304" pitchFamily="18" charset="0"/>
              </a:rPr>
              <a:t>Direcției generale piață gaze naturale, prețuri și tarife </a:t>
            </a:r>
            <a:r>
              <a:rPr lang="ro-RO" altLang="en-US" sz="1600" kern="0" dirty="0">
                <a:latin typeface="Times New Roman" panose="02020603050405020304" pitchFamily="18" charset="0"/>
                <a:cs typeface="Times New Roman" panose="02020603050405020304" pitchFamily="18" charset="0"/>
              </a:rPr>
              <a:t>din cadrul ANRE, </a:t>
            </a:r>
            <a:r>
              <a:rPr lang="ro-RO" altLang="en-US" sz="1600" b="1" kern="0" dirty="0">
                <a:latin typeface="Times New Roman" panose="02020603050405020304" pitchFamily="18" charset="0"/>
                <a:cs typeface="Times New Roman" panose="02020603050405020304" pitchFamily="18" charset="0"/>
              </a:rPr>
              <a:t>Alina Tache</a:t>
            </a:r>
            <a:r>
              <a:rPr lang="en-US" altLang="en-US" sz="1600" b="1" kern="0" dirty="0">
                <a:latin typeface="Times New Roman" panose="02020603050405020304" pitchFamily="18" charset="0"/>
                <a:cs typeface="Times New Roman" panose="02020603050405020304" pitchFamily="18" charset="0"/>
              </a:rPr>
              <a:t> </a:t>
            </a:r>
            <a:r>
              <a:rPr lang="en-US" altLang="en-US" sz="1600" kern="0" dirty="0">
                <a:latin typeface="Times New Roman" panose="02020603050405020304" pitchFamily="18" charset="0"/>
                <a:cs typeface="Times New Roman" panose="02020603050405020304" pitchFamily="18" charset="0"/>
              </a:rPr>
              <a:t>conduce </a:t>
            </a:r>
            <a:r>
              <a:rPr lang="ro-RO" altLang="en-US" sz="1600" kern="0" dirty="0">
                <a:latin typeface="Times New Roman" panose="02020603050405020304" pitchFamily="18" charset="0"/>
                <a:cs typeface="Times New Roman" panose="02020603050405020304" pitchFamily="18" charset="0"/>
              </a:rPr>
              <a:t>și coordonează buna desfășurare a activităților privind elaborarea și revizuirea  regulilor și reglementărilor specifice privind organizarea, dezvoltarea și funcționarea pieței naționale de gaze naturale în condiții de eficiență, transparență, concurență și protecție a consumatorilor, precum și urmărirea respectării acestora de operatorii din sector.</a:t>
            </a:r>
          </a:p>
          <a:p>
            <a:pPr algn="just" fontAlgn="auto">
              <a:spcBef>
                <a:spcPts val="600"/>
              </a:spcBef>
              <a:spcAft>
                <a:spcPts val="600"/>
              </a:spcAft>
              <a:defRPr/>
            </a:pPr>
            <a:r>
              <a:rPr lang="ro-RO" altLang="en-US" sz="1600" kern="0" dirty="0">
                <a:latin typeface="Times New Roman" panose="02020603050405020304" pitchFamily="18" charset="0"/>
                <a:cs typeface="Times New Roman" panose="02020603050405020304" pitchFamily="18" charset="0"/>
              </a:rPr>
              <a:t>De-a lungul carierei sale, </a:t>
            </a:r>
            <a:r>
              <a:rPr lang="ro-RO" altLang="en-US" sz="1600" b="1" kern="0" dirty="0">
                <a:latin typeface="Times New Roman" panose="02020603050405020304" pitchFamily="18" charset="0"/>
                <a:cs typeface="Times New Roman" panose="02020603050405020304" pitchFamily="18" charset="0"/>
              </a:rPr>
              <a:t>Alina Tache </a:t>
            </a:r>
            <a:r>
              <a:rPr lang="ro-RO" altLang="en-US" sz="1600" kern="0" dirty="0">
                <a:latin typeface="Times New Roman" panose="02020603050405020304" pitchFamily="18" charset="0"/>
                <a:cs typeface="Times New Roman" panose="02020603050405020304" pitchFamily="18" charset="0"/>
              </a:rPr>
              <a:t>s-a implicat activ în procesul de armonizare a cadrului de reglementare național cu cel comunitar, precum și a schimbului de bune practici, participând, în calitate de membru activ, la întâlnirile de lucru ale </a:t>
            </a:r>
            <a:r>
              <a:rPr lang="en-US" altLang="en-US" sz="1600" i="1" kern="0" dirty="0" err="1">
                <a:latin typeface="Times New Roman" panose="02020603050405020304" pitchFamily="18" charset="0"/>
                <a:cs typeface="Times New Roman" panose="02020603050405020304" pitchFamily="18" charset="0"/>
              </a:rPr>
              <a:t>Grupului</a:t>
            </a:r>
            <a:r>
              <a:rPr lang="en-US" altLang="en-US" sz="1600" i="1" kern="0" dirty="0">
                <a:latin typeface="Times New Roman" panose="02020603050405020304" pitchFamily="18" charset="0"/>
                <a:cs typeface="Times New Roman" panose="02020603050405020304" pitchFamily="18" charset="0"/>
              </a:rPr>
              <a:t> de </a:t>
            </a:r>
            <a:r>
              <a:rPr lang="en-US" altLang="en-US" sz="1600" i="1" kern="0" dirty="0" err="1">
                <a:latin typeface="Times New Roman" panose="02020603050405020304" pitchFamily="18" charset="0"/>
                <a:cs typeface="Times New Roman" panose="02020603050405020304" pitchFamily="18" charset="0"/>
              </a:rPr>
              <a:t>reglementatori</a:t>
            </a:r>
            <a:r>
              <a:rPr lang="en-US" altLang="en-US" sz="1600" i="1" kern="0" dirty="0">
                <a:latin typeface="Times New Roman" panose="02020603050405020304" pitchFamily="18" charset="0"/>
                <a:cs typeface="Times New Roman" panose="02020603050405020304" pitchFamily="18" charset="0"/>
              </a:rPr>
              <a:t> </a:t>
            </a:r>
            <a:r>
              <a:rPr lang="en-US" altLang="en-US" sz="1600" i="1" kern="0" dirty="0" err="1">
                <a:latin typeface="Times New Roman" panose="02020603050405020304" pitchFamily="18" charset="0"/>
                <a:cs typeface="Times New Roman" panose="02020603050405020304" pitchFamily="18" charset="0"/>
              </a:rPr>
              <a:t>europeni</a:t>
            </a:r>
            <a:r>
              <a:rPr lang="en-US" altLang="en-US" sz="1600" i="1" kern="0" dirty="0">
                <a:latin typeface="Times New Roman" panose="02020603050405020304" pitchFamily="18" charset="0"/>
                <a:cs typeface="Times New Roman" panose="02020603050405020304" pitchFamily="18" charset="0"/>
              </a:rPr>
              <a:t> </a:t>
            </a:r>
            <a:r>
              <a:rPr lang="en-US" altLang="en-US" sz="1600" i="1" kern="0" dirty="0" err="1">
                <a:latin typeface="Times New Roman" panose="02020603050405020304" pitchFamily="18" charset="0"/>
                <a:cs typeface="Times New Roman" panose="02020603050405020304" pitchFamily="18" charset="0"/>
              </a:rPr>
              <a:t>pentru</a:t>
            </a:r>
            <a:r>
              <a:rPr lang="en-US" altLang="en-US" sz="1600" i="1" kern="0" dirty="0">
                <a:latin typeface="Times New Roman" panose="02020603050405020304" pitchFamily="18" charset="0"/>
                <a:cs typeface="Times New Roman" panose="02020603050405020304" pitchFamily="18" charset="0"/>
              </a:rPr>
              <a:t> </a:t>
            </a:r>
            <a:r>
              <a:rPr lang="ro-RO" altLang="en-US" sz="1600" i="1" kern="0" dirty="0">
                <a:latin typeface="Times New Roman" panose="02020603050405020304" pitchFamily="18" charset="0"/>
                <a:cs typeface="Times New Roman" panose="02020603050405020304" pitchFamily="18" charset="0"/>
              </a:rPr>
              <a:t>gaze naturale </a:t>
            </a:r>
            <a:r>
              <a:rPr lang="ro-RO" altLang="en-US" sz="1600" kern="0" dirty="0">
                <a:latin typeface="Times New Roman" panose="02020603050405020304" pitchFamily="18" charset="0"/>
                <a:cs typeface="Times New Roman" panose="02020603050405020304" pitchFamily="18" charset="0"/>
              </a:rPr>
              <a:t>(ERGEG) și ale </a:t>
            </a:r>
            <a:r>
              <a:rPr lang="ro-RO" altLang="en-US" sz="1600" i="1" kern="0" dirty="0">
                <a:latin typeface="Times New Roman" panose="02020603050405020304" pitchFamily="18" charset="0"/>
                <a:cs typeface="Times New Roman" panose="02020603050405020304" pitchFamily="18" charset="0"/>
              </a:rPr>
              <a:t>Comitetului de Prețuri și Tarife </a:t>
            </a:r>
            <a:r>
              <a:rPr lang="ro-RO" altLang="en-US" sz="1600" kern="0" dirty="0">
                <a:latin typeface="Times New Roman" panose="02020603050405020304" pitchFamily="18" charset="0"/>
                <a:cs typeface="Times New Roman" panose="02020603050405020304" pitchFamily="18" charset="0"/>
              </a:rPr>
              <a:t>din cadrul Asociației regionale a reglementatorilor în domeniul energiei (ERRA). </a:t>
            </a:r>
          </a:p>
        </p:txBody>
      </p:sp>
      <p:cxnSp>
        <p:nvCxnSpPr>
          <p:cNvPr id="7" name="Straight Connector 6"/>
          <p:cNvCxnSpPr/>
          <p:nvPr/>
        </p:nvCxnSpPr>
        <p:spPr>
          <a:xfrm>
            <a:off x="0" y="1489075"/>
            <a:ext cx="8396288" cy="0"/>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transition spd="slow" advClick="0" advTm="4000">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293</TotalTime>
  <Words>470</Words>
  <Application>Microsoft Office PowerPoint</Application>
  <PresentationFormat>Custom</PresentationFormat>
  <Paragraphs>18</Paragraphs>
  <Slides>3</Slides>
  <Notes>0</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3</vt:i4>
      </vt:variant>
    </vt:vector>
  </HeadingPairs>
  <TitlesOfParts>
    <vt:vector size="9" baseType="lpstr">
      <vt:lpstr>Arial</vt:lpstr>
      <vt:lpstr>Calibri Light</vt:lpstr>
      <vt:lpstr>Calibri</vt:lpstr>
      <vt:lpstr>Times New Roman</vt:lpstr>
      <vt:lpstr>Wingdings</vt:lpstr>
      <vt:lpstr>Office Theme</vt:lpstr>
      <vt:lpstr>Slide 1</vt:lpstr>
      <vt:lpstr>Slide 2</vt:lpstr>
      <vt:lpstr>Slide 3</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Rodica CISLARU</dc:creator>
  <cp:lastModifiedBy>User</cp:lastModifiedBy>
  <cp:revision>42</cp:revision>
  <dcterms:created xsi:type="dcterms:W3CDTF">2016-03-28T06:26:01Z</dcterms:created>
  <dcterms:modified xsi:type="dcterms:W3CDTF">2016-04-02T21:21:53Z</dcterms:modified>
</cp:coreProperties>
</file>