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6"/>
  </p:notesMasterIdLst>
  <p:sldIdLst>
    <p:sldId id="267" r:id="rId2"/>
    <p:sldId id="268" r:id="rId3"/>
    <p:sldId id="269" r:id="rId4"/>
    <p:sldId id="270" r:id="rId5"/>
  </p:sldIdLst>
  <p:sldSz cx="9144000" cy="6858000" type="screen4x3"/>
  <p:notesSz cx="6797675" cy="9926638"/>
  <p:custDataLst>
    <p:tags r:id="rId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zenauer Winnie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 autoAdjust="0"/>
    <p:restoredTop sz="94649" autoAdjust="0"/>
  </p:normalViewPr>
  <p:slideViewPr>
    <p:cSldViewPr snapToGrid="0" snapToObjects="1">
      <p:cViewPr>
        <p:scale>
          <a:sx n="150" d="100"/>
          <a:sy n="150" d="100"/>
        </p:scale>
        <p:origin x="-72" y="1224"/>
      </p:cViewPr>
      <p:guideLst>
        <p:guide orient="horz" pos="618"/>
        <p:guide orient="horz" pos="1027"/>
        <p:guide orient="horz" pos="1060"/>
        <p:guide orient="horz" pos="1309"/>
        <p:guide orient="horz" pos="3724"/>
        <p:guide orient="horz" pos="4042"/>
        <p:guide orient="horz" pos="2650"/>
        <p:guide orient="horz" pos="361"/>
        <p:guide pos="271"/>
        <p:guide pos="1161"/>
        <p:guide pos="1933"/>
        <p:guide pos="2049"/>
        <p:guide pos="2820"/>
        <p:guide pos="2940"/>
        <p:guide pos="3711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5782300-1D8D-4AD5-AF14-A57DBAF9902D}" type="datetimeFigureOut">
              <a:rPr lang="de-AT"/>
              <a:pPr>
                <a:defRPr/>
              </a:pPr>
              <a:t>04.04.2016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D298E1F-DFBC-4EC2-A03D-5B8D43891B4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oleObject" Target="../embeddings/oleObject2.bin"/><Relationship Id="rId5" Type="http://schemas.openxmlformats.org/officeDocument/2006/relationships/tags" Target="../tags/tag5.xml"/><Relationship Id="rId10" Type="http://schemas.openxmlformats.org/officeDocument/2006/relationships/image" Target="../media/image2.emf"/><Relationship Id="rId4" Type="http://schemas.openxmlformats.org/officeDocument/2006/relationships/tags" Target="../tags/tag4.xml"/><Relationship Id="rId9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Verbund_Logo_RGB_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469900"/>
            <a:ext cx="8636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782763"/>
            <a:ext cx="16922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5450" y="1727200"/>
            <a:ext cx="6861175" cy="441325"/>
          </a:xfrm>
        </p:spPr>
        <p:txBody>
          <a:bodyPr/>
          <a:lstStyle>
            <a:lvl1pPr>
              <a:lnSpc>
                <a:spcPts val="3600"/>
              </a:lnSpc>
              <a:defRPr sz="3200">
                <a:latin typeface="Georgia" pitchFamily="18" charset="0"/>
              </a:defRPr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5450" y="2184400"/>
            <a:ext cx="6861175" cy="923925"/>
          </a:xfrm>
        </p:spPr>
        <p:txBody>
          <a:bodyPr/>
          <a:lstStyle>
            <a:lvl1pPr marL="0" indent="0">
              <a:lnSpc>
                <a:spcPts val="3600"/>
              </a:lnSpc>
              <a:buFontTx/>
              <a:buNone/>
              <a:defRPr sz="3400">
                <a:solidFill>
                  <a:srgbClr val="0D92A4"/>
                </a:solidFill>
                <a:latin typeface="Georgia" pitchFamily="18" charset="0"/>
              </a:defRPr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5B6CC2-C59D-4490-9E57-6DA5A68E8C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565775" y="990600"/>
            <a:ext cx="1712913" cy="5562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3863" y="990600"/>
            <a:ext cx="4989512" cy="5562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27FC4F4-D9C3-4C40-990F-DE1FDD167B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863" y="990600"/>
            <a:ext cx="6853237" cy="5175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23863" y="1727200"/>
            <a:ext cx="3351212" cy="233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927475" y="1727200"/>
            <a:ext cx="3351213" cy="233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23863" y="4216400"/>
            <a:ext cx="6854825" cy="233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A6D18E-74EE-4CD8-91D2-CC4A7A09EA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7105" name="think-cell Folie" r:id="rId8" imgW="360" imgH="360" progId="">
              <p:embed/>
            </p:oleObj>
          </a:graphicData>
        </a:graphic>
      </p:graphicFrame>
      <p:pic>
        <p:nvPicPr>
          <p:cNvPr id="6" name="Picture 2" descr="See2_Titel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9"/>
          <a:srcRect l="1787" r="-2"/>
          <a:stretch>
            <a:fillRect/>
          </a:stretch>
        </p:blipFill>
        <p:spPr bwMode="auto">
          <a:xfrm>
            <a:off x="7486650" y="1681163"/>
            <a:ext cx="165735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1800" y="6567488"/>
            <a:ext cx="18938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000"/>
              </a:lnSpc>
              <a:defRPr/>
            </a:pPr>
            <a:r>
              <a:rPr lang="de-AT" sz="900">
                <a:solidFill>
                  <a:srgbClr val="808080"/>
                </a:solidFill>
                <a:latin typeface="+mn-lt"/>
                <a:ea typeface="+mn-ea"/>
              </a:rPr>
              <a:t>© VERBUND AG, www.verbund.com</a:t>
            </a:r>
          </a:p>
        </p:txBody>
      </p:sp>
      <p:pic>
        <p:nvPicPr>
          <p:cNvPr id="8" name="Picture 2" descr="Verbund_Logo_RGB_AI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31800" y="406400"/>
            <a:ext cx="8636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7106" name="think-cell Slide" r:id="rId11" imgW="360" imgH="360" progId="">
              <p:embed/>
            </p:oleObj>
          </a:graphicData>
        </a:graphic>
      </p:graphicFrame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431800" y="6567488"/>
            <a:ext cx="18938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000"/>
              </a:lnSpc>
              <a:defRPr/>
            </a:pPr>
            <a:r>
              <a:rPr lang="de-AT" sz="900">
                <a:solidFill>
                  <a:srgbClr val="808080"/>
                </a:solidFill>
                <a:latin typeface="+mn-lt"/>
                <a:ea typeface="+mn-ea"/>
              </a:rPr>
              <a:t>© VERBUND AG, www.verbund.com</a:t>
            </a:r>
          </a:p>
        </p:txBody>
      </p:sp>
      <p:pic>
        <p:nvPicPr>
          <p:cNvPr id="11" name="Picture 2" descr="Verbund_Logo_RGB_AI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431800" y="406400"/>
            <a:ext cx="8636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2000" y="1681163"/>
            <a:ext cx="6861175" cy="457200"/>
          </a:xfrm>
        </p:spPr>
        <p:txBody>
          <a:bodyPr/>
          <a:lstStyle>
            <a:lvl1pPr>
              <a:lnSpc>
                <a:spcPts val="3600"/>
              </a:lnSpc>
              <a:defRPr sz="3200">
                <a:latin typeface="Georgia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de-AT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175435"/>
            <a:ext cx="6861175" cy="923330"/>
          </a:xfrm>
        </p:spPr>
        <p:txBody>
          <a:bodyPr/>
          <a:lstStyle>
            <a:lvl1pPr>
              <a:lnSpc>
                <a:spcPts val="3600"/>
              </a:lnSpc>
              <a:defRPr sz="32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de-AT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25450" y="4219575"/>
            <a:ext cx="4052888" cy="2539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52788" y="6567488"/>
            <a:ext cx="550862" cy="127000"/>
          </a:xfrm>
          <a:prstGeom prst="rect">
            <a:avLst/>
          </a:prstGeom>
        </p:spPr>
        <p:txBody>
          <a:bodyPr/>
          <a:lstStyle>
            <a:lvl1pPr eaLnBrk="0" hangingPunct="0">
              <a:defRPr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de-AT"/>
              <a:t>Gesellschaft/OE/Verfasser/Vertraulich </a:t>
            </a:r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E3EEC77-BA1C-4350-AF71-E9D5BA3203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3C6A74C-FD06-42CE-9EF3-1AEF20D12A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3863" y="1727200"/>
            <a:ext cx="3351212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27475" y="1727200"/>
            <a:ext cx="3351213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88C162-48C4-475D-BE48-A91BEC0F3F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879239E-B6C2-42E8-977B-CA6FC4130E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F99790-414D-415A-A8EF-671DD97F58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2E237C-A26A-4E26-9BA3-6525132381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F726A4-CDD5-4FD4-9928-1E5895D7D23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039C81-1262-44C9-A82B-10E33A602A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Verbund_Logo_RGB_A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1800" y="469900"/>
            <a:ext cx="8636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990600"/>
            <a:ext cx="68532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1727200"/>
            <a:ext cx="685482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1388" y="6656388"/>
            <a:ext cx="3413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000"/>
              </a:lnSpc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46DBFE83-E432-470D-A2F9-4F8BE7F97A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444500" y="6656388"/>
            <a:ext cx="26035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0" hangingPunct="0">
              <a:lnSpc>
                <a:spcPts val="1000"/>
              </a:lnSpc>
              <a:defRPr/>
            </a:pPr>
            <a:r>
              <a:rPr lang="de-DE" smtClean="0"/>
              <a:t>© VERBUND AG, www.verbund.com</a:t>
            </a:r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8274050" y="6656388"/>
            <a:ext cx="2984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rgbClr val="808080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0" hangingPunct="0">
              <a:lnSpc>
                <a:spcPts val="1000"/>
              </a:lnSpc>
              <a:defRPr/>
            </a:pPr>
            <a:r>
              <a:rPr lang="de-DE" smtClean="0"/>
              <a:t>Seite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hdr="0" ftr="0"/>
  <p:txStyles>
    <p:titleStyle>
      <a:lvl1pPr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l" rtl="0" fontAlgn="base">
        <a:lnSpc>
          <a:spcPts val="22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400" algn="l" rtl="0" fontAlgn="base">
        <a:lnSpc>
          <a:spcPts val="22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600" algn="l" rtl="0" fontAlgn="base">
        <a:lnSpc>
          <a:spcPts val="22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800" algn="l" rtl="0" fontAlgn="base">
        <a:lnSpc>
          <a:spcPts val="22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177800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488E"/>
        </a:buClr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355600" indent="-1762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</a:defRPr>
      </a:lvl2pPr>
      <a:lvl3pPr marL="5365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738313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ＭＳ Ｐゴシック" pitchFamily="34" charset="-128"/>
        </a:defRPr>
      </a:lvl4pPr>
      <a:lvl5pPr marL="2157413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ＭＳ Ｐゴシック" pitchFamily="34" charset="-128"/>
        </a:defRPr>
      </a:lvl5pPr>
      <a:lvl6pPr marL="2614613" indent="-228600" algn="l" rtl="0" fontAlgn="base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6pPr>
      <a:lvl7pPr marL="3071813" indent="-228600" algn="l" rtl="0" fontAlgn="base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7pPr>
      <a:lvl8pPr marL="3529013" indent="-228600" algn="l" rtl="0" fontAlgn="base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8pPr>
      <a:lvl9pPr marL="3986213" indent="-228600" algn="l" rtl="0" fontAlgn="base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hyperlink" Target="http://www.google.at/url?sa=i&amp;rct=j&amp;q=&amp;esrc=s&amp;frm=1&amp;source=images&amp;cd=&amp;cad=rja&amp;uact=8&amp;docid=dolQf0tlsGTc9M&amp;tbnid=xYcx9xyjUdK4AM:&amp;ved=0CAUQjRw&amp;url=http://www.ln-online.de/Extra/Fotostrecken-Extra/Symbole-fuer-Google-Karte/WindradRot1&amp;ei=NdfhU6y6IYec0QXTs4DYCQ&amp;bvm=bv.72197243,d.bGQ&amp;psig=AFQjCNEdJ7xvdt-Jdy26KJn-L5wFaTFPYg&amp;ust=14073960094291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at/url?sa=i&amp;rct=j&amp;q=landkarte+rum%C3%A4nien&amp;source=images&amp;cd=&amp;cad=rja&amp;uact=8&amp;docid=hVdb0quFgXf1dM&amp;tbnid=p_RVS8JXQCdxzM:&amp;ved=0CAUQjRw&amp;url=http://www.goruma.de/Wissen/Naturwissenschaft/Landkarten/Europa/rumaenien_landkarte.html&amp;ei=4r7gU9T1Mon_OfXngPgE&amp;bvm=bv.72197243,d.bGQ&amp;psig=AFQjCNGaKHQS5mvIatsIojokFZ1h2iVpNg&amp;ust=1407323833106875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2463800"/>
            <a:ext cx="6861175" cy="461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o-RO" dirty="0" smtClean="0">
                <a:latin typeface="+mj-lt"/>
                <a:ea typeface="MS PGothic" pitchFamily="34" charset="-128"/>
              </a:rPr>
              <a:t>Parcurile eoliene Rahman-</a:t>
            </a:r>
            <a:r>
              <a:rPr lang="de-AT" dirty="0" err="1" smtClean="0">
                <a:latin typeface="+mj-lt"/>
                <a:ea typeface="MS PGothic" pitchFamily="34" charset="-128"/>
              </a:rPr>
              <a:t>Casimcea</a:t>
            </a:r>
            <a:endParaRPr lang="ro-RO" dirty="0" smtClean="0">
              <a:latin typeface="+mj-lt"/>
              <a:ea typeface="MS PGothic" pitchFamily="34" charset="-128"/>
            </a:endParaRPr>
          </a:p>
          <a:p>
            <a:pPr marL="0" indent="0">
              <a:buFontTx/>
              <a:buNone/>
              <a:defRPr/>
            </a:pPr>
            <a:endParaRPr lang="de-AT" sz="2000" dirty="0">
              <a:latin typeface="+mj-lt"/>
              <a:ea typeface="MS PGothic" pitchFamily="34" charset="-128"/>
            </a:endParaRPr>
          </a:p>
        </p:txBody>
      </p:sp>
      <p:sp>
        <p:nvSpPr>
          <p:cNvPr id="17410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027488" y="3646488"/>
            <a:ext cx="3189287" cy="219075"/>
          </a:xfrm>
        </p:spPr>
        <p:txBody>
          <a:bodyPr/>
          <a:lstStyle/>
          <a:p>
            <a:pPr marL="0" indent="0" algn="r">
              <a:buFontTx/>
              <a:buNone/>
            </a:pPr>
            <a:r>
              <a:rPr lang="en-US" sz="1400" smtClean="0"/>
              <a:t>2016.04.0</a:t>
            </a:r>
            <a:r>
              <a:rPr lang="de-AT" sz="1400" smtClean="0"/>
              <a:t>4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6313" y="1481138"/>
            <a:ext cx="1817687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627063" y="804863"/>
            <a:ext cx="3009900" cy="354012"/>
          </a:xfrm>
        </p:spPr>
        <p:txBody>
          <a:bodyPr/>
          <a:lstStyle/>
          <a:p>
            <a:r>
              <a:rPr lang="de-AT" smtClean="0"/>
              <a:t>Portfoliul din Rom</a:t>
            </a:r>
            <a:r>
              <a:rPr lang="ro-RO" smtClean="0">
                <a:cs typeface="Arial" charset="0"/>
              </a:rPr>
              <a:t>â</a:t>
            </a:r>
            <a:r>
              <a:rPr lang="de-AT" smtClean="0"/>
              <a:t>nia</a:t>
            </a:r>
          </a:p>
        </p:txBody>
      </p:sp>
      <p:sp>
        <p:nvSpPr>
          <p:cNvPr id="18434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577263" y="6624638"/>
            <a:ext cx="217487" cy="1301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031B93-AA3D-4E54-B7AF-A166AB0F47F6}" type="slidenum">
              <a:rPr lang="de-DE" sz="1000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sz="1000" smtClean="0">
              <a:ea typeface="ＭＳ Ｐゴシック" pitchFamily="34" charset="-128"/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442913" y="4194175"/>
            <a:ext cx="8312150" cy="180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/>
              <a:buChar char="à"/>
              <a:defRPr/>
            </a:pPr>
            <a:r>
              <a:rPr lang="ro-RO" sz="1500" kern="0" dirty="0">
                <a:solidFill>
                  <a:sysClr val="windowText" lastClr="000000"/>
                </a:solidFill>
                <a:latin typeface="+mn-lt"/>
                <a:ea typeface="+mn-ea"/>
              </a:rPr>
              <a:t>Parcurile eoliene sunt amplasate in </a:t>
            </a:r>
            <a:r>
              <a:rPr lang="de-AT" sz="1500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Regi</a:t>
            </a:r>
            <a:r>
              <a:rPr lang="ro-RO" sz="1500" kern="0" dirty="0">
                <a:solidFill>
                  <a:sysClr val="windowText" lastClr="000000"/>
                </a:solidFill>
                <a:latin typeface="+mn-lt"/>
                <a:ea typeface="+mn-ea"/>
              </a:rPr>
              <a:t>unea</a:t>
            </a:r>
            <a:r>
              <a:rPr lang="de-AT" sz="1500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lang="de-AT" sz="1500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Dobrogea</a:t>
            </a:r>
            <a:r>
              <a:rPr lang="de-AT" sz="1500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lang="ro-RO" sz="1500" kern="0" dirty="0">
                <a:solidFill>
                  <a:sysClr val="windowText" lastClr="000000"/>
                </a:solidFill>
                <a:latin typeface="+mn-lt"/>
                <a:ea typeface="+mn-ea"/>
              </a:rPr>
              <a:t>in estul </a:t>
            </a:r>
            <a:r>
              <a:rPr lang="de-AT" sz="1600" dirty="0">
                <a:solidFill>
                  <a:srgbClr val="000000"/>
                </a:solidFill>
                <a:latin typeface="+mn-lt"/>
                <a:ea typeface="+mn-ea"/>
              </a:rPr>
              <a:t>Rom</a:t>
            </a:r>
            <a:r>
              <a:rPr lang="ro-RO" sz="1600" dirty="0">
                <a:solidFill>
                  <a:srgbClr val="000000"/>
                </a:solidFill>
                <a:latin typeface="+mn-lt"/>
                <a:ea typeface="+mn-ea"/>
                <a:cs typeface="Arial"/>
              </a:rPr>
              <a:t>â</a:t>
            </a:r>
            <a:r>
              <a:rPr lang="ro-RO" sz="1500" kern="0" dirty="0">
                <a:solidFill>
                  <a:sysClr val="windowText" lastClr="000000"/>
                </a:solidFill>
                <a:latin typeface="+mn-lt"/>
                <a:ea typeface="+mn-ea"/>
              </a:rPr>
              <a:t>niei</a:t>
            </a:r>
            <a:r>
              <a:rPr lang="de-AT" sz="1500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  <a:endParaRPr lang="de-AT" sz="1500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/>
              <a:buChar char="à"/>
              <a:defRPr/>
            </a:pPr>
            <a:r>
              <a:rPr lang="ro-RO" sz="1500" kern="0" dirty="0">
                <a:solidFill>
                  <a:sysClr val="windowText" lastClr="000000"/>
                </a:solidFill>
                <a:latin typeface="+mn-lt"/>
                <a:ea typeface="+mn-ea"/>
              </a:rPr>
              <a:t>Intregul proiect a fost a fost dezvoltat si construit de Verbund</a:t>
            </a:r>
            <a:r>
              <a:rPr lang="de-AT" sz="15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 </a:t>
            </a:r>
            <a:r>
              <a:rPr lang="de-AT" sz="15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Valoare</a:t>
            </a:r>
            <a:r>
              <a:rPr lang="de-AT" sz="15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: 367 </a:t>
            </a:r>
            <a:r>
              <a:rPr lang="de-AT" sz="15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milioane</a:t>
            </a:r>
            <a:r>
              <a:rPr lang="de-AT" sz="15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Euro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/>
              <a:buChar char="à"/>
              <a:defRPr/>
            </a:pPr>
            <a:r>
              <a:rPr lang="ro-RO" sz="1500" kern="0" dirty="0">
                <a:solidFill>
                  <a:sysClr val="windowText" lastClr="000000"/>
                </a:solidFill>
                <a:latin typeface="+mn-lt"/>
                <a:ea typeface="+mn-ea"/>
              </a:rPr>
              <a:t>In cadrul proiectului a fost construita si statia Rahman de </a:t>
            </a:r>
            <a:r>
              <a:rPr lang="de-AT" sz="1500" kern="0" dirty="0">
                <a:solidFill>
                  <a:sysClr val="windowText" lastClr="000000"/>
                </a:solidFill>
                <a:latin typeface="+mn-lt"/>
                <a:ea typeface="+mn-ea"/>
              </a:rPr>
              <a:t>400kV</a:t>
            </a:r>
            <a:r>
              <a:rPr lang="ro-RO" sz="1500" kern="0" dirty="0">
                <a:solidFill>
                  <a:sysClr val="windowText" lastClr="000000"/>
                </a:solidFill>
                <a:latin typeface="+mn-lt"/>
                <a:ea typeface="+mn-ea"/>
              </a:rPr>
              <a:t> prin intermediul careia s-a asigurat evacuarea puterii in SEN</a:t>
            </a:r>
            <a:r>
              <a:rPr lang="de-AT" sz="1500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  <a:endParaRPr lang="de-AT" sz="1500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/>
              <a:buChar char="à"/>
              <a:defRPr/>
            </a:pPr>
            <a:r>
              <a:rPr lang="ro-RO" sz="1500" kern="0" dirty="0">
                <a:solidFill>
                  <a:sysClr val="windowText" lastClr="000000"/>
                </a:solidFill>
                <a:latin typeface="+mn-lt"/>
                <a:ea typeface="+mn-ea"/>
              </a:rPr>
              <a:t>Echipa Verbund asigura operarea statiei de 110 kV si a statiei intermediare de 110/30 kV</a:t>
            </a:r>
            <a:r>
              <a:rPr lang="de-AT" sz="1500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  <a:endParaRPr lang="de-AT" sz="1500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/>
              <a:buChar char="à"/>
              <a:defRPr/>
            </a:pPr>
            <a:r>
              <a:rPr lang="ro-RO" sz="1500" kern="0" dirty="0">
                <a:solidFill>
                  <a:sysClr val="windowText" lastClr="000000"/>
                </a:solidFill>
                <a:latin typeface="+mn-lt"/>
                <a:ea typeface="+mn-ea"/>
              </a:rPr>
              <a:t>Prognoza, vanzarea energiei si a certificatelor verzi este realizata</a:t>
            </a:r>
            <a:r>
              <a:rPr lang="de-AT" sz="1500" kern="0" dirty="0">
                <a:solidFill>
                  <a:sysClr val="windowText" lastClr="000000"/>
                </a:solidFill>
                <a:latin typeface="+mn-lt"/>
                <a:ea typeface="+mn-ea"/>
              </a:rPr>
              <a:t> Verbund.</a:t>
            </a:r>
            <a:endParaRPr lang="de-AT" sz="150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grpSp>
        <p:nvGrpSpPr>
          <p:cNvPr id="18436" name="Gruppieren 2"/>
          <p:cNvGrpSpPr>
            <a:grpSpLocks/>
          </p:cNvGrpSpPr>
          <p:nvPr/>
        </p:nvGrpSpPr>
        <p:grpSpPr bwMode="auto">
          <a:xfrm>
            <a:off x="3913188" y="1265238"/>
            <a:ext cx="4772025" cy="2681287"/>
            <a:chOff x="3913200" y="1432364"/>
            <a:chExt cx="4564031" cy="2574928"/>
          </a:xfrm>
        </p:grpSpPr>
        <p:graphicFrame>
          <p:nvGraphicFramePr>
            <p:cNvPr id="11" name="Inhaltsplatzhalter 6"/>
            <p:cNvGraphicFramePr>
              <a:graphicFrameLocks/>
            </p:cNvGraphicFramePr>
            <p:nvPr/>
          </p:nvGraphicFramePr>
          <p:xfrm>
            <a:off x="3913200" y="1432364"/>
            <a:ext cx="4564031" cy="245928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38125"/>
                  <a:gridCol w="1326608"/>
                  <a:gridCol w="838200"/>
                  <a:gridCol w="711200"/>
                  <a:gridCol w="719667"/>
                  <a:gridCol w="938226"/>
                </a:tblGrid>
                <a:tr h="318633">
                  <a:tc>
                    <a:txBody>
                      <a:bodyPr/>
                      <a:lstStyle/>
                      <a:p>
                        <a:endParaRPr lang="de-AT" sz="1400" dirty="0"/>
                      </a:p>
                    </a:txBody>
                    <a:tcPr>
                      <a:solidFill>
                        <a:srgbClr val="00488E"/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ro-RO" sz="1200" dirty="0" smtClean="0"/>
                          <a:t>Parc eolian</a:t>
                        </a:r>
                        <a:endParaRPr lang="de-AT" sz="1200" dirty="0"/>
                      </a:p>
                    </a:txBody>
                    <a:tcPr anchor="ctr">
                      <a:solidFill>
                        <a:srgbClr val="00488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o-RO" sz="1200" dirty="0" smtClean="0"/>
                          <a:t>Puterea instalata</a:t>
                        </a:r>
                        <a:endParaRPr lang="de-AT" sz="1200" dirty="0"/>
                      </a:p>
                    </a:txBody>
                    <a:tcPr anchor="ctr">
                      <a:solidFill>
                        <a:srgbClr val="00488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o-RO" sz="1200" dirty="0" smtClean="0"/>
                          <a:t>Numar turbine</a:t>
                        </a:r>
                        <a:endParaRPr lang="de-AT" sz="1200" dirty="0"/>
                      </a:p>
                    </a:txBody>
                    <a:tcPr anchor="ctr">
                      <a:solidFill>
                        <a:srgbClr val="00488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o-RO" sz="1200" dirty="0" smtClean="0"/>
                          <a:t>Tip</a:t>
                        </a:r>
                        <a:r>
                          <a:rPr lang="ro-RO" sz="1200" baseline="0" dirty="0" smtClean="0"/>
                          <a:t> turbine</a:t>
                        </a:r>
                        <a:endParaRPr lang="de-AT" sz="1200" dirty="0"/>
                      </a:p>
                    </a:txBody>
                    <a:tcPr anchor="ctr">
                      <a:solidFill>
                        <a:srgbClr val="00488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o-RO" sz="1200" dirty="0" smtClean="0"/>
                          <a:t>Data punerii in functiune</a:t>
                        </a:r>
                        <a:endParaRPr lang="de-AT" sz="1200" dirty="0" smtClean="0"/>
                      </a:p>
                    </a:txBody>
                    <a:tcPr anchor="ctr">
                      <a:solidFill>
                        <a:srgbClr val="00488E"/>
                      </a:solidFill>
                    </a:tcPr>
                  </a:tc>
                </a:tr>
                <a:tr h="345357">
                  <a:tc>
                    <a:txBody>
                      <a:bodyPr/>
                      <a:lstStyle/>
                      <a:p>
                        <a:endParaRPr lang="de-AT" sz="1400" dirty="0"/>
                      </a:p>
                    </a:txBody>
                    <a:tcPr>
                      <a:solidFill>
                        <a:schemeClr val="accent3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de-AT" sz="1200" b="1" dirty="0" smtClean="0"/>
                          <a:t>Alpha Wind</a:t>
                        </a:r>
                      </a:p>
                      <a:p>
                        <a:r>
                          <a:rPr lang="de-AT" sz="1200" dirty="0" smtClean="0"/>
                          <a:t>North 1</a:t>
                        </a:r>
                      </a:p>
                      <a:p>
                        <a:r>
                          <a:rPr lang="de-AT" sz="1200" dirty="0" smtClean="0"/>
                          <a:t>North 3</a:t>
                        </a:r>
                      </a:p>
                      <a:p>
                        <a:r>
                          <a:rPr lang="de-AT" sz="1200" dirty="0" smtClean="0"/>
                          <a:t>South 1</a:t>
                        </a:r>
                        <a:endParaRPr lang="de-AT" sz="1200" dirty="0"/>
                      </a:p>
                    </a:txBody>
                    <a:tcPr anchor="ctr">
                      <a:solidFill>
                        <a:schemeClr val="accent3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de-AT" sz="1200" dirty="0" smtClean="0"/>
                      </a:p>
                      <a:p>
                        <a:pPr algn="ctr"/>
                        <a:r>
                          <a:rPr lang="de-AT" sz="1200" dirty="0" smtClean="0"/>
                          <a:t>48,3</a:t>
                        </a:r>
                        <a:r>
                          <a:rPr lang="de-AT" sz="1200" baseline="0" dirty="0" smtClean="0"/>
                          <a:t> MW</a:t>
                        </a:r>
                      </a:p>
                      <a:p>
                        <a:pPr algn="ctr"/>
                        <a:r>
                          <a:rPr lang="de-AT" sz="1200" baseline="0" dirty="0" smtClean="0"/>
                          <a:t>33,0 MW</a:t>
                        </a:r>
                      </a:p>
                      <a:p>
                        <a:pPr algn="ctr"/>
                        <a:r>
                          <a:rPr lang="de-AT" sz="1200" baseline="0" dirty="0" smtClean="0"/>
                          <a:t>57,0 MW</a:t>
                        </a:r>
                        <a:endParaRPr lang="de-AT" sz="1200" dirty="0" smtClean="0"/>
                      </a:p>
                    </a:txBody>
                    <a:tcPr anchor="ctr">
                      <a:solidFill>
                        <a:schemeClr val="accent3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de-AT" sz="1200" dirty="0" smtClean="0"/>
                      </a:p>
                      <a:p>
                        <a:pPr algn="ctr"/>
                        <a:r>
                          <a:rPr lang="de-AT" sz="1200" dirty="0" smtClean="0"/>
                          <a:t>21</a:t>
                        </a:r>
                      </a:p>
                      <a:p>
                        <a:pPr algn="ctr"/>
                        <a:r>
                          <a:rPr lang="de-AT" sz="1200" dirty="0" smtClean="0"/>
                          <a:t>11</a:t>
                        </a:r>
                      </a:p>
                      <a:p>
                        <a:pPr algn="ctr"/>
                        <a:r>
                          <a:rPr lang="de-AT" sz="1200" dirty="0" smtClean="0"/>
                          <a:t>19</a:t>
                        </a:r>
                        <a:endParaRPr lang="de-AT" sz="1200" dirty="0"/>
                      </a:p>
                    </a:txBody>
                    <a:tcPr anchor="ctr">
                      <a:solidFill>
                        <a:schemeClr val="accent3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de-AT" sz="1200" dirty="0" smtClean="0"/>
                      </a:p>
                      <a:p>
                        <a:pPr algn="ctr"/>
                        <a:r>
                          <a:rPr lang="de-AT" sz="1200" dirty="0" smtClean="0"/>
                          <a:t>E-82</a:t>
                        </a:r>
                      </a:p>
                      <a:p>
                        <a:pPr algn="ctr"/>
                        <a:r>
                          <a:rPr lang="de-AT" sz="1200" dirty="0" smtClean="0"/>
                          <a:t>E-101</a:t>
                        </a:r>
                      </a:p>
                      <a:p>
                        <a:pPr algn="ctr"/>
                        <a:r>
                          <a:rPr lang="de-AT" sz="1200" dirty="0" smtClean="0"/>
                          <a:t>E-101</a:t>
                        </a:r>
                        <a:endParaRPr lang="de-AT" sz="1200" dirty="0"/>
                      </a:p>
                    </a:txBody>
                    <a:tcPr anchor="ctr">
                      <a:solidFill>
                        <a:schemeClr val="accent3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de-AT" sz="1200" dirty="0" smtClean="0"/>
                      </a:p>
                      <a:p>
                        <a:pPr algn="ctr"/>
                        <a:r>
                          <a:rPr lang="de-AT" sz="1200" dirty="0" smtClean="0"/>
                          <a:t>2012</a:t>
                        </a:r>
                      </a:p>
                      <a:p>
                        <a:pPr algn="ctr"/>
                        <a:r>
                          <a:rPr lang="de-AT" sz="1200" dirty="0" smtClean="0"/>
                          <a:t>2013</a:t>
                        </a:r>
                      </a:p>
                      <a:p>
                        <a:pPr algn="ctr"/>
                        <a:r>
                          <a:rPr lang="en-US" sz="1200" dirty="0" err="1" smtClean="0">
                            <a:solidFill>
                              <a:srgbClr val="FF0000"/>
                            </a:solidFill>
                          </a:rPr>
                          <a:t>Anulat</a:t>
                        </a:r>
                        <a:endParaRPr lang="en-US" sz="1200" dirty="0" smtClean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chemeClr val="accent3">
                          <a:lumMod val="85000"/>
                        </a:schemeClr>
                      </a:solidFill>
                    </a:tcPr>
                  </a:tc>
                </a:tr>
                <a:tr h="345357">
                  <a:tc>
                    <a:txBody>
                      <a:bodyPr/>
                      <a:lstStyle/>
                      <a:p>
                        <a:endParaRPr lang="de-AT" sz="1400" dirty="0"/>
                      </a:p>
                    </a:txBody>
                    <a:tcPr>
                      <a:solidFill>
                        <a:schemeClr val="accent3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de-AT" sz="1200" b="1" dirty="0" smtClean="0"/>
                          <a:t>CAS </a:t>
                        </a:r>
                      </a:p>
                      <a:p>
                        <a:r>
                          <a:rPr lang="de-AT" sz="1200" dirty="0" smtClean="0"/>
                          <a:t>South 2&amp;3 / </a:t>
                        </a:r>
                        <a:r>
                          <a:rPr lang="ro-RO" sz="1200" dirty="0" smtClean="0"/>
                          <a:t>Et 1</a:t>
                        </a:r>
                        <a:endParaRPr lang="de-AT" sz="1200" dirty="0" smtClean="0"/>
                      </a:p>
                      <a:p>
                        <a:r>
                          <a:rPr lang="de-AT" sz="1200" dirty="0" smtClean="0"/>
                          <a:t>South 2&amp;3 / </a:t>
                        </a:r>
                        <a:r>
                          <a:rPr lang="ro-RO" sz="1200" dirty="0" smtClean="0"/>
                          <a:t>Et </a:t>
                        </a:r>
                        <a:r>
                          <a:rPr lang="de-AT" sz="1200" dirty="0" smtClean="0"/>
                          <a:t>2</a:t>
                        </a:r>
                      </a:p>
                    </a:txBody>
                    <a:tcPr>
                      <a:solidFill>
                        <a:schemeClr val="accent3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de-AT" sz="1200" dirty="0" smtClean="0"/>
                      </a:p>
                      <a:p>
                        <a:pPr algn="ctr"/>
                        <a:r>
                          <a:rPr lang="de-AT" sz="1200" dirty="0" smtClean="0"/>
                          <a:t>50,6 MW</a:t>
                        </a:r>
                      </a:p>
                      <a:p>
                        <a:pPr algn="ctr"/>
                        <a:r>
                          <a:rPr lang="de-AT" sz="1200" dirty="0" smtClean="0"/>
                          <a:t>25,3</a:t>
                        </a:r>
                        <a:r>
                          <a:rPr lang="de-AT" sz="1200" baseline="0" dirty="0" smtClean="0"/>
                          <a:t> MW</a:t>
                        </a:r>
                        <a:endParaRPr lang="de-AT" sz="1200" dirty="0"/>
                      </a:p>
                    </a:txBody>
                    <a:tcPr anchor="ctr">
                      <a:solidFill>
                        <a:schemeClr val="accent3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de-AT" sz="1200" dirty="0" smtClean="0"/>
                      </a:p>
                      <a:p>
                        <a:pPr algn="ctr"/>
                        <a:r>
                          <a:rPr lang="de-AT" sz="1200" dirty="0" smtClean="0"/>
                          <a:t>22</a:t>
                        </a:r>
                      </a:p>
                      <a:p>
                        <a:pPr algn="ctr"/>
                        <a:r>
                          <a:rPr lang="de-AT" sz="1200" dirty="0" smtClean="0"/>
                          <a:t>11</a:t>
                        </a:r>
                        <a:endParaRPr lang="de-AT" sz="1200" dirty="0"/>
                      </a:p>
                    </a:txBody>
                    <a:tcPr anchor="ctr">
                      <a:solidFill>
                        <a:schemeClr val="accent3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de-AT" sz="1200" dirty="0" smtClean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r>
                          <a:rPr lang="de-AT" sz="1200" dirty="0" smtClean="0">
                            <a:solidFill>
                              <a:schemeClr val="tx1"/>
                            </a:solidFill>
                          </a:rPr>
                          <a:t>E-82</a:t>
                        </a:r>
                      </a:p>
                      <a:p>
                        <a:pPr algn="ctr"/>
                        <a:r>
                          <a:rPr lang="de-AT" sz="1200" dirty="0" smtClean="0">
                            <a:solidFill>
                              <a:schemeClr val="tx1"/>
                            </a:solidFill>
                          </a:rPr>
                          <a:t>E-82</a:t>
                        </a:r>
                        <a:endParaRPr lang="de-AT" sz="1200" dirty="0">
                          <a:solidFill>
                            <a:schemeClr val="tx1"/>
                          </a:solidFill>
                        </a:endParaRPr>
                      </a:p>
                    </a:txBody>
                    <a:tcPr anchor="ctr">
                      <a:solidFill>
                        <a:schemeClr val="accent3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de-AT" sz="1200" dirty="0" smtClean="0"/>
                      </a:p>
                      <a:p>
                        <a:pPr algn="ctr"/>
                        <a:r>
                          <a:rPr lang="de-AT" sz="1200" dirty="0" smtClean="0"/>
                          <a:t>2012</a:t>
                        </a:r>
                      </a:p>
                      <a:p>
                        <a:pPr algn="ctr"/>
                        <a:r>
                          <a:rPr lang="de-AT" sz="1200" dirty="0" smtClean="0"/>
                          <a:t>2014</a:t>
                        </a:r>
                        <a:endParaRPr lang="de-AT" sz="1200" dirty="0"/>
                      </a:p>
                    </a:txBody>
                    <a:tcPr anchor="ctr">
                      <a:solidFill>
                        <a:schemeClr val="accent3">
                          <a:lumMod val="95000"/>
                        </a:schemeClr>
                      </a:solidFill>
                    </a:tcPr>
                  </a:tc>
                </a:tr>
                <a:tr h="345357">
                  <a:tc>
                    <a:txBody>
                      <a:bodyPr/>
                      <a:lstStyle/>
                      <a:p>
                        <a:endParaRPr lang="de-AT" sz="1400" dirty="0"/>
                      </a:p>
                    </a:txBody>
                    <a:tcPr>
                      <a:solidFill>
                        <a:schemeClr val="accent3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de-AT" sz="1200" b="1" dirty="0" err="1" smtClean="0"/>
                          <a:t>Ventus</a:t>
                        </a:r>
                        <a:endParaRPr lang="de-AT" sz="1200" b="1" dirty="0" smtClean="0"/>
                      </a:p>
                      <a:p>
                        <a:r>
                          <a:rPr lang="de-AT" sz="1200" dirty="0" smtClean="0"/>
                          <a:t>North 2</a:t>
                        </a:r>
                        <a:endParaRPr lang="de-AT" sz="1200" dirty="0"/>
                      </a:p>
                    </a:txBody>
                    <a:tcPr>
                      <a:solidFill>
                        <a:schemeClr val="accent3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de-AT" sz="1200" dirty="0" smtClean="0"/>
                      </a:p>
                      <a:p>
                        <a:pPr algn="ctr"/>
                        <a:r>
                          <a:rPr lang="de-AT" sz="1200" dirty="0" smtClean="0"/>
                          <a:t>69,0 MW</a:t>
                        </a:r>
                        <a:endParaRPr lang="de-AT" sz="1200" dirty="0"/>
                      </a:p>
                    </a:txBody>
                    <a:tcPr anchor="ctr">
                      <a:solidFill>
                        <a:schemeClr val="accent3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de-AT" sz="1200" dirty="0" smtClean="0"/>
                      </a:p>
                      <a:p>
                        <a:pPr algn="ctr"/>
                        <a:r>
                          <a:rPr lang="de-AT" sz="1200" dirty="0" smtClean="0"/>
                          <a:t>23</a:t>
                        </a:r>
                        <a:endParaRPr lang="de-AT" sz="1200" dirty="0"/>
                      </a:p>
                    </a:txBody>
                    <a:tcPr anchor="ctr">
                      <a:solidFill>
                        <a:schemeClr val="accent3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de-AT" sz="1200" dirty="0" smtClean="0">
                          <a:solidFill>
                            <a:schemeClr val="tx1"/>
                          </a:solidFill>
                        </a:endParaRPr>
                      </a:p>
                      <a:p>
                        <a:pPr algn="ctr"/>
                        <a:r>
                          <a:rPr lang="de-AT" sz="1200" dirty="0" smtClean="0">
                            <a:solidFill>
                              <a:schemeClr val="tx1"/>
                            </a:solidFill>
                          </a:rPr>
                          <a:t>E-101</a:t>
                        </a:r>
                        <a:endParaRPr lang="de-AT" sz="1200" dirty="0">
                          <a:solidFill>
                            <a:schemeClr val="tx1"/>
                          </a:solidFill>
                        </a:endParaRPr>
                      </a:p>
                    </a:txBody>
                    <a:tcPr anchor="ctr">
                      <a:solidFill>
                        <a:schemeClr val="accent3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de-AT" sz="1200" dirty="0" smtClean="0"/>
                      </a:p>
                      <a:p>
                        <a:pPr algn="ctr"/>
                        <a:r>
                          <a:rPr lang="de-AT" sz="1200" dirty="0" smtClean="0"/>
                          <a:t>2013</a:t>
                        </a:r>
                        <a:endParaRPr lang="de-AT" sz="1200" dirty="0"/>
                      </a:p>
                    </a:txBody>
                    <a:tcPr anchor="ctr">
                      <a:solidFill>
                        <a:schemeClr val="accent3">
                          <a:lumMod val="8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90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007588" y="2461732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18561" name="Ellipse 92"/>
            <p:cNvSpPr>
              <a:spLocks noChangeArrowheads="1"/>
            </p:cNvSpPr>
            <p:nvPr/>
          </p:nvSpPr>
          <p:spPr bwMode="auto">
            <a:xfrm>
              <a:off x="3920608" y="2419694"/>
              <a:ext cx="216000" cy="216000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lnSpc>
                  <a:spcPts val="1000"/>
                </a:lnSpc>
              </a:pPr>
              <a:endParaRPr lang="de-AT" sz="900">
                <a:solidFill>
                  <a:srgbClr val="808080"/>
                </a:solidFill>
              </a:endParaRPr>
            </a:p>
          </p:txBody>
        </p:sp>
        <p:sp>
          <p:nvSpPr>
            <p:cNvPr id="18562" name="Ellipse 93"/>
            <p:cNvSpPr>
              <a:spLocks noChangeArrowheads="1"/>
            </p:cNvSpPr>
            <p:nvPr/>
          </p:nvSpPr>
          <p:spPr bwMode="auto">
            <a:xfrm>
              <a:off x="3939938" y="3299837"/>
              <a:ext cx="216000" cy="216000"/>
            </a:xfrm>
            <a:prstGeom prst="ellipse">
              <a:avLst/>
            </a:prstGeom>
            <a:noFill/>
            <a:ln w="25400" algn="ctr">
              <a:solidFill>
                <a:srgbClr val="00488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lnSpc>
                  <a:spcPts val="1000"/>
                </a:lnSpc>
              </a:pPr>
              <a:endParaRPr lang="de-AT" sz="900">
                <a:solidFill>
                  <a:srgbClr val="808080"/>
                </a:solidFill>
              </a:endParaRPr>
            </a:p>
          </p:txBody>
        </p:sp>
        <p:sp>
          <p:nvSpPr>
            <p:cNvPr id="18563" name="Ellipse 94"/>
            <p:cNvSpPr>
              <a:spLocks noChangeArrowheads="1"/>
            </p:cNvSpPr>
            <p:nvPr/>
          </p:nvSpPr>
          <p:spPr bwMode="auto">
            <a:xfrm>
              <a:off x="3926125" y="3791292"/>
              <a:ext cx="216000" cy="216000"/>
            </a:xfrm>
            <a:prstGeom prst="ellipse">
              <a:avLst/>
            </a:prstGeom>
            <a:noFill/>
            <a:ln w="25400" algn="ctr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lnSpc>
                  <a:spcPts val="1000"/>
                </a:lnSpc>
              </a:pPr>
              <a:endParaRPr lang="de-AT" sz="900">
                <a:solidFill>
                  <a:srgbClr val="808080"/>
                </a:solidFill>
              </a:endParaRPr>
            </a:p>
          </p:txBody>
        </p:sp>
        <p:pic>
          <p:nvPicPr>
            <p:cNvPr id="98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008664" y="3352585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99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008664" y="3827292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18566" name="Ellipse 155"/>
            <p:cNvSpPr>
              <a:spLocks noChangeArrowheads="1"/>
            </p:cNvSpPr>
            <p:nvPr/>
          </p:nvSpPr>
          <p:spPr bwMode="auto">
            <a:xfrm>
              <a:off x="3927318" y="2683508"/>
              <a:ext cx="216000" cy="216000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prstDash val="sysDash"/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lnSpc>
                  <a:spcPts val="1000"/>
                </a:lnSpc>
              </a:pPr>
              <a:endParaRPr lang="de-AT" sz="900">
                <a:solidFill>
                  <a:srgbClr val="808080"/>
                </a:solidFill>
              </a:endParaRPr>
            </a:p>
          </p:txBody>
        </p:sp>
        <p:pic>
          <p:nvPicPr>
            <p:cNvPr id="158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008664" y="2718560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</p:grpSp>
      <p:grpSp>
        <p:nvGrpSpPr>
          <p:cNvPr id="18437" name="Gruppieren 23"/>
          <p:cNvGrpSpPr>
            <a:grpSpLocks/>
          </p:cNvGrpSpPr>
          <p:nvPr/>
        </p:nvGrpSpPr>
        <p:grpSpPr bwMode="auto">
          <a:xfrm>
            <a:off x="109538" y="1108075"/>
            <a:ext cx="3803650" cy="2989263"/>
            <a:chOff x="466725" y="1294611"/>
            <a:chExt cx="3359040" cy="2635631"/>
          </a:xfrm>
        </p:grpSpPr>
        <p:pic>
          <p:nvPicPr>
            <p:cNvPr id="87042" name="Picture 2" descr="http://www.goruma.de/export/sites/www.goruma.de/Globale_Inhalte/Bilder/Content/L/landkarte_europa_Rumaenien_gross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6725" y="1433182"/>
              <a:ext cx="831348" cy="604669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  <a:extLst>
              <a:ext uri="{909E8E84-426E-40DD-AFC4-6F175D3DCCD1}"/>
            </a:extLst>
          </p:spPr>
        </p:pic>
        <p:pic>
          <p:nvPicPr>
            <p:cNvPr id="18441" name="Picture 2" descr="K:\Erneuerbare Energien\R\VRP-Unternehmenspräsentationen\Bilder\Casimcea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00166" y="1432668"/>
              <a:ext cx="2525599" cy="2425575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18442" name="Picture 2" descr="K:\Korrespondenz_Organisation\Persönliche_Mitarbeiterablagen\Langmantel\Unternehmenspräsentation\Bruck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78957" y="1814449"/>
              <a:ext cx="79302" cy="72000"/>
            </a:xfrm>
            <a:prstGeom prst="rect">
              <a:avLst/>
            </a:prstGeom>
            <a:noFill/>
            <a:ln w="9525">
              <a:solidFill>
                <a:srgbClr val="41631B"/>
              </a:solidFill>
              <a:miter lim="800000"/>
              <a:headEnd/>
              <a:tailEnd/>
            </a:ln>
          </p:spPr>
        </p:pic>
        <p:cxnSp>
          <p:nvCxnSpPr>
            <p:cNvPr id="18443" name="Gerade Verbindung 50"/>
            <p:cNvCxnSpPr>
              <a:cxnSpLocks noChangeShapeType="1"/>
            </p:cNvCxnSpPr>
            <p:nvPr/>
          </p:nvCxnSpPr>
          <p:spPr bwMode="auto">
            <a:xfrm flipH="1">
              <a:off x="1078957" y="1433512"/>
              <a:ext cx="219696" cy="396000"/>
            </a:xfrm>
            <a:prstGeom prst="line">
              <a:avLst/>
            </a:prstGeom>
            <a:noFill/>
            <a:ln w="9525" algn="ctr">
              <a:solidFill>
                <a:srgbClr val="40631B"/>
              </a:solidFill>
              <a:round/>
              <a:headEnd/>
              <a:tailEnd/>
            </a:ln>
          </p:spPr>
        </p:cxnSp>
        <p:cxnSp>
          <p:nvCxnSpPr>
            <p:cNvPr id="18444" name="Gerade Verbindung 96"/>
            <p:cNvCxnSpPr>
              <a:cxnSpLocks noChangeShapeType="1"/>
            </p:cNvCxnSpPr>
            <p:nvPr/>
          </p:nvCxnSpPr>
          <p:spPr bwMode="auto">
            <a:xfrm>
              <a:off x="1078957" y="1886449"/>
              <a:ext cx="219696" cy="1971794"/>
            </a:xfrm>
            <a:prstGeom prst="line">
              <a:avLst/>
            </a:prstGeom>
            <a:noFill/>
            <a:ln w="9525" algn="ctr">
              <a:solidFill>
                <a:srgbClr val="40631B"/>
              </a:solidFill>
              <a:round/>
              <a:headEnd/>
              <a:tailEnd/>
            </a:ln>
          </p:spPr>
        </p:cxnSp>
        <p:pic>
          <p:nvPicPr>
            <p:cNvPr id="101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613716" y="1741843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02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540803" y="1731939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03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48370" y="1741843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04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467890" y="1753615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05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452125" y="1670449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06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509273" y="1598449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07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561545" y="1559512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08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554180" y="1484790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09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82767" y="1551206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10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687847" y="1966350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12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668691" y="1678783"/>
              <a:ext cx="49948" cy="125028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13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700385" y="1555209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14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742906" y="1500831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15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911531" y="1442757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16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969437" y="1415512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17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951285" y="1473137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18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64893" y="1478611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19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911530" y="1493199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cxnSp>
          <p:nvCxnSpPr>
            <p:cNvPr id="18463" name="Gerade Verbindung 13"/>
            <p:cNvCxnSpPr>
              <a:cxnSpLocks noChangeShapeType="1"/>
            </p:cNvCxnSpPr>
            <p:nvPr/>
          </p:nvCxnSpPr>
          <p:spPr bwMode="auto">
            <a:xfrm flipH="1">
              <a:off x="2193896" y="1504667"/>
              <a:ext cx="284437" cy="24255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</p:cxnSp>
        <p:cxnSp>
          <p:nvCxnSpPr>
            <p:cNvPr id="18464" name="Gerade Verbindung 15"/>
            <p:cNvCxnSpPr>
              <a:cxnSpLocks noChangeShapeType="1"/>
            </p:cNvCxnSpPr>
            <p:nvPr/>
          </p:nvCxnSpPr>
          <p:spPr bwMode="auto">
            <a:xfrm flipH="1">
              <a:off x="1532303" y="1442757"/>
              <a:ext cx="322955" cy="2408400"/>
            </a:xfrm>
            <a:prstGeom prst="line">
              <a:avLst/>
            </a:prstGeom>
            <a:noFill/>
            <a:ln w="22225" algn="ctr">
              <a:solidFill>
                <a:srgbClr val="4D7620"/>
              </a:solidFill>
              <a:round/>
              <a:headEnd/>
              <a:tailEnd/>
            </a:ln>
          </p:spPr>
        </p:cxnSp>
        <p:sp>
          <p:nvSpPr>
            <p:cNvPr id="18465" name="Rechteck 119"/>
            <p:cNvSpPr>
              <a:spLocks noChangeArrowheads="1"/>
            </p:cNvSpPr>
            <p:nvPr/>
          </p:nvSpPr>
          <p:spPr bwMode="auto">
            <a:xfrm>
              <a:off x="1716611" y="1862288"/>
              <a:ext cx="82602" cy="108219"/>
            </a:xfrm>
            <a:prstGeom prst="rect">
              <a:avLst/>
            </a:prstGeom>
            <a:solidFill>
              <a:srgbClr val="4D7620"/>
            </a:solidFill>
            <a:ln w="9525" algn="ctr">
              <a:solidFill>
                <a:srgbClr val="4D762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de-AT" sz="1500">
                <a:solidFill>
                  <a:srgbClr val="000000"/>
                </a:solidFill>
              </a:endParaRPr>
            </a:p>
          </p:txBody>
        </p:sp>
        <p:pic>
          <p:nvPicPr>
            <p:cNvPr id="122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613715" y="1606783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23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716610" y="1669297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24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30217" y="1575203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18469" name="Ellipse 124"/>
            <p:cNvSpPr>
              <a:spLocks noChangeArrowheads="1"/>
            </p:cNvSpPr>
            <p:nvPr/>
          </p:nvSpPr>
          <p:spPr bwMode="auto">
            <a:xfrm rot="2003991">
              <a:off x="1424973" y="1294611"/>
              <a:ext cx="535533" cy="906282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lnSpc>
                  <a:spcPts val="1000"/>
                </a:lnSpc>
              </a:pPr>
              <a:endParaRPr lang="de-AT" sz="900">
                <a:solidFill>
                  <a:srgbClr val="808080"/>
                </a:solidFill>
              </a:endParaRPr>
            </a:p>
          </p:txBody>
        </p:sp>
        <p:pic>
          <p:nvPicPr>
            <p:cNvPr id="127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387116" y="235357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28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342017" y="2297609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29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081975" y="2160167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30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243122" y="208210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31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478333" y="1916397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32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647818" y="1885843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33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603618" y="2060397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34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33421" y="2029843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35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444643" y="2016803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36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282051" y="2369609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37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316069" y="2432045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18481" name="Ellipse 137"/>
            <p:cNvSpPr>
              <a:spLocks noChangeArrowheads="1"/>
            </p:cNvSpPr>
            <p:nvPr/>
          </p:nvSpPr>
          <p:spPr bwMode="auto">
            <a:xfrm>
              <a:off x="2048603" y="1744849"/>
              <a:ext cx="831230" cy="841705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lnSpc>
                  <a:spcPts val="1000"/>
                </a:lnSpc>
              </a:pPr>
              <a:endParaRPr lang="de-AT" sz="900">
                <a:solidFill>
                  <a:srgbClr val="808080"/>
                </a:solidFill>
              </a:endParaRPr>
            </a:p>
          </p:txBody>
        </p:sp>
        <p:pic>
          <p:nvPicPr>
            <p:cNvPr id="139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985682" y="3039129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40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050444" y="3025316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41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164267" y="3035589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42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221794" y="299450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43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290139" y="2946489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44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358352" y="2968296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45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444642" y="3025316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46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401258" y="306650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47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329589" y="307097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48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370576" y="313850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49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290139" y="3112296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50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232612" y="313850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51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175085" y="3122873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52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138082" y="3191529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53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080555" y="317450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54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051791" y="328250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55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113709" y="328250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18499" name="Ellipse 156"/>
            <p:cNvSpPr>
              <a:spLocks noChangeArrowheads="1"/>
            </p:cNvSpPr>
            <p:nvPr/>
          </p:nvSpPr>
          <p:spPr bwMode="auto">
            <a:xfrm>
              <a:off x="1935208" y="2926974"/>
              <a:ext cx="626975" cy="546524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prstDash val="sysDash"/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lnSpc>
                  <a:spcPts val="1000"/>
                </a:lnSpc>
              </a:pPr>
              <a:endParaRPr lang="de-AT" sz="900">
                <a:solidFill>
                  <a:srgbClr val="808080"/>
                </a:solidFill>
              </a:endParaRPr>
            </a:p>
          </p:txBody>
        </p:sp>
        <p:pic>
          <p:nvPicPr>
            <p:cNvPr id="159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867592" y="356345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60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151653" y="3655988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61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999253" y="356375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62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976933" y="348124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63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922916" y="3490827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64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873132" y="3473498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65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805567" y="3484008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66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851069" y="339071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67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793542" y="3365498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68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757792" y="3389009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69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100287" y="3676223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70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676581" y="345575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71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643648" y="352775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72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781301" y="331175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73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863094" y="3263529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74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909639" y="3246795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75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948912" y="3230799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76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982945" y="320603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77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025250" y="321497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78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061757" y="325490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79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100138" y="335003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80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969946" y="329537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81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920148" y="3372760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82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954938" y="3378015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83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036253" y="338375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85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071523" y="341975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86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119284" y="3436740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88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176811" y="3490827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89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119283" y="3524505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90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056780" y="3498713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18530" name="Ellipse 190"/>
            <p:cNvSpPr>
              <a:spLocks noChangeArrowheads="1"/>
            </p:cNvSpPr>
            <p:nvPr/>
          </p:nvSpPr>
          <p:spPr bwMode="auto">
            <a:xfrm>
              <a:off x="2524713" y="3152832"/>
              <a:ext cx="838597" cy="735369"/>
            </a:xfrm>
            <a:prstGeom prst="ellipse">
              <a:avLst/>
            </a:prstGeom>
            <a:noFill/>
            <a:ln w="25400" algn="ctr">
              <a:solidFill>
                <a:srgbClr val="00488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lnSpc>
                  <a:spcPts val="1000"/>
                </a:lnSpc>
              </a:pPr>
              <a:endParaRPr lang="de-AT" sz="900">
                <a:solidFill>
                  <a:srgbClr val="808080"/>
                </a:solidFill>
              </a:endParaRPr>
            </a:p>
          </p:txBody>
        </p:sp>
        <p:pic>
          <p:nvPicPr>
            <p:cNvPr id="192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69490" y="2475051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93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749428" y="2454975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94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48765" y="2042721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95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761514" y="2125190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96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12071" y="2070122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97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743260" y="2305190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98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770449" y="2233190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99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49775" y="2410125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200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991076" y="2334555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201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943541" y="2400515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202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23695" y="2454031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203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902962" y="2463939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204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684848" y="3369375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205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661112" y="2170188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206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603585" y="2141880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207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574821" y="2159678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208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623942" y="221626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209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545393" y="2266125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210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410363" y="2440309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211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476878" y="2353574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212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566413" y="2463939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213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613714" y="2431145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214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587157" y="2380165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215" name="Picture 7" descr="http://www.ln-online.de/var/storage/images/ln/extra/fotostrecken-extra/symbole-fuer-google-karte/windradrot1/71272378-1-ger-DE/WindradRot1_referenc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665016" y="2324095"/>
              <a:ext cx="57527" cy="14400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18555" name="Ellipse 215"/>
            <p:cNvSpPr>
              <a:spLocks noChangeArrowheads="1"/>
            </p:cNvSpPr>
            <p:nvPr/>
          </p:nvSpPr>
          <p:spPr bwMode="auto">
            <a:xfrm rot="1849211">
              <a:off x="1444219" y="2017473"/>
              <a:ext cx="574018" cy="862528"/>
            </a:xfrm>
            <a:prstGeom prst="ellipse">
              <a:avLst/>
            </a:prstGeom>
            <a:noFill/>
            <a:ln w="25400" algn="ctr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lnSpc>
                  <a:spcPts val="1000"/>
                </a:lnSpc>
              </a:pPr>
              <a:endParaRPr lang="de-AT" sz="900">
                <a:solidFill>
                  <a:srgbClr val="808080"/>
                </a:solidFill>
              </a:endParaRPr>
            </a:p>
          </p:txBody>
        </p:sp>
        <p:sp>
          <p:nvSpPr>
            <p:cNvPr id="22" name="Rechteckige Legende 21"/>
            <p:cNvSpPr/>
            <p:nvPr/>
          </p:nvSpPr>
          <p:spPr bwMode="auto">
            <a:xfrm>
              <a:off x="2143721" y="1537626"/>
              <a:ext cx="678584" cy="138313"/>
            </a:xfrm>
            <a:prstGeom prst="wedgeRectCallout">
              <a:avLst>
                <a:gd name="adj1" fmla="val -96727"/>
                <a:gd name="adj2" fmla="val 191682"/>
              </a:avLst>
            </a:prstGeom>
            <a:noFill/>
            <a:ln w="12700" cap="flat" cmpd="sng" algn="ctr">
              <a:solidFill>
                <a:srgbClr val="4D762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AT" sz="800" dirty="0">
                  <a:solidFill>
                    <a:srgbClr val="000000"/>
                  </a:solidFill>
                  <a:latin typeface="+mn-lt"/>
                  <a:ea typeface="+mn-ea"/>
                </a:rPr>
                <a:t>Substation</a:t>
              </a:r>
            </a:p>
          </p:txBody>
        </p:sp>
      </p:grpSp>
      <p:pic>
        <p:nvPicPr>
          <p:cNvPr id="184" name="Picture 7" descr="http://www.ln-online.de/var/storage/images/ln/extra/fotostrecken-extra/symbole-fuer-google-karte/windradrot1/71272378-1-ger-DE/WindradRot1_referenc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329588" y="3225375"/>
            <a:ext cx="57527" cy="14400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187" name="Picture 7" descr="http://www.ln-online.de/var/storage/images/ln/extra/fotostrecken-extra/symbole-fuer-google-karte/windradrot1/71272378-1-ger-DE/WindradRot1_referenc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71885" y="3239754"/>
            <a:ext cx="57527" cy="144000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586788" y="6630988"/>
            <a:ext cx="341312" cy="1301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F4F412-D340-46E9-827B-274F0DF18B9A}" type="slidenum">
              <a:rPr lang="de-DE" sz="1000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z="1000" smtClean="0">
              <a:ea typeface="ＭＳ Ｐゴシック" pitchFamily="34" charset="-128"/>
            </a:endParaRPr>
          </a:p>
        </p:txBody>
      </p:sp>
      <p:sp>
        <p:nvSpPr>
          <p:cNvPr id="7" name="Rechteck 10"/>
          <p:cNvSpPr/>
          <p:nvPr/>
        </p:nvSpPr>
        <p:spPr bwMode="auto">
          <a:xfrm>
            <a:off x="885825" y="1392620"/>
            <a:ext cx="2837513" cy="2323345"/>
          </a:xfrm>
          <a:custGeom>
            <a:avLst/>
            <a:gdLst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60300 w 2160300"/>
              <a:gd name="connsiteY2" fmla="*/ 2160300 h 2160300"/>
              <a:gd name="connsiteX3" fmla="*/ 0 w 2160300"/>
              <a:gd name="connsiteY3" fmla="*/ 2160300 h 2160300"/>
              <a:gd name="connsiteX4" fmla="*/ 0 w 2160300"/>
              <a:gd name="connsiteY4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2160300 w 2160300"/>
              <a:gd name="connsiteY3" fmla="*/ 2160300 h 2160300"/>
              <a:gd name="connsiteX4" fmla="*/ 0 w 2160300"/>
              <a:gd name="connsiteY4" fmla="*/ 2160300 h 2160300"/>
              <a:gd name="connsiteX5" fmla="*/ 0 w 2160300"/>
              <a:gd name="connsiteY5" fmla="*/ 0 h 2160300"/>
              <a:gd name="connsiteX0" fmla="*/ 0 w 2317868"/>
              <a:gd name="connsiteY0" fmla="*/ 0 h 2160300"/>
              <a:gd name="connsiteX1" fmla="*/ 2160300 w 2317868"/>
              <a:gd name="connsiteY1" fmla="*/ 0 h 2160300"/>
              <a:gd name="connsiteX2" fmla="*/ 2151946 w 2317868"/>
              <a:gd name="connsiteY2" fmla="*/ 813597 h 2160300"/>
              <a:gd name="connsiteX3" fmla="*/ 2151946 w 2317868"/>
              <a:gd name="connsiteY3" fmla="*/ 1320591 h 2160300"/>
              <a:gd name="connsiteX4" fmla="*/ 2160300 w 2317868"/>
              <a:gd name="connsiteY4" fmla="*/ 2160300 h 2160300"/>
              <a:gd name="connsiteX5" fmla="*/ 0 w 2317868"/>
              <a:gd name="connsiteY5" fmla="*/ 2160300 h 2160300"/>
              <a:gd name="connsiteX6" fmla="*/ 0 w 2317868"/>
              <a:gd name="connsiteY6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2151946 w 2160300"/>
              <a:gd name="connsiteY3" fmla="*/ 1320591 h 2160300"/>
              <a:gd name="connsiteX4" fmla="*/ 2160300 w 2160300"/>
              <a:gd name="connsiteY4" fmla="*/ 2160300 h 2160300"/>
              <a:gd name="connsiteX5" fmla="*/ 0 w 2160300"/>
              <a:gd name="connsiteY5" fmla="*/ 2160300 h 2160300"/>
              <a:gd name="connsiteX6" fmla="*/ 0 w 2160300"/>
              <a:gd name="connsiteY6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2142892 w 2160300"/>
              <a:gd name="connsiteY3" fmla="*/ 1067094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0 w 2160300"/>
              <a:gd name="connsiteY6" fmla="*/ 2160300 h 2160300"/>
              <a:gd name="connsiteX7" fmla="*/ 0 w 2160300"/>
              <a:gd name="connsiteY7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717379 w 2160300"/>
              <a:gd name="connsiteY3" fmla="*/ 1067094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0 w 2160300"/>
              <a:gd name="connsiteY6" fmla="*/ 2160300 h 2160300"/>
              <a:gd name="connsiteX7" fmla="*/ 0 w 2160300"/>
              <a:gd name="connsiteY7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934662 w 2160300"/>
              <a:gd name="connsiteY3" fmla="*/ 967506 h 2160300"/>
              <a:gd name="connsiteX4" fmla="*/ 1717379 w 2160300"/>
              <a:gd name="connsiteY4" fmla="*/ 1067094 h 2160300"/>
              <a:gd name="connsiteX5" fmla="*/ 2151946 w 2160300"/>
              <a:gd name="connsiteY5" fmla="*/ 1320591 h 2160300"/>
              <a:gd name="connsiteX6" fmla="*/ 2160300 w 2160300"/>
              <a:gd name="connsiteY6" fmla="*/ 2160300 h 2160300"/>
              <a:gd name="connsiteX7" fmla="*/ 0 w 2160300"/>
              <a:gd name="connsiteY7" fmla="*/ 2160300 h 2160300"/>
              <a:gd name="connsiteX8" fmla="*/ 0 w 2160300"/>
              <a:gd name="connsiteY8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934662 w 2160300"/>
              <a:gd name="connsiteY3" fmla="*/ 967506 h 2160300"/>
              <a:gd name="connsiteX4" fmla="*/ 1717379 w 2160300"/>
              <a:gd name="connsiteY4" fmla="*/ 1067094 h 2160300"/>
              <a:gd name="connsiteX5" fmla="*/ 1943716 w 2160300"/>
              <a:gd name="connsiteY5" fmla="*/ 1157629 h 2160300"/>
              <a:gd name="connsiteX6" fmla="*/ 2151946 w 2160300"/>
              <a:gd name="connsiteY6" fmla="*/ 1320591 h 2160300"/>
              <a:gd name="connsiteX7" fmla="*/ 2160300 w 2160300"/>
              <a:gd name="connsiteY7" fmla="*/ 2160300 h 2160300"/>
              <a:gd name="connsiteX8" fmla="*/ 0 w 2160300"/>
              <a:gd name="connsiteY8" fmla="*/ 2160300 h 2160300"/>
              <a:gd name="connsiteX9" fmla="*/ 0 w 2160300"/>
              <a:gd name="connsiteY9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934662 w 2160300"/>
              <a:gd name="connsiteY3" fmla="*/ 967506 h 2160300"/>
              <a:gd name="connsiteX4" fmla="*/ 1717379 w 2160300"/>
              <a:gd name="connsiteY4" fmla="*/ 1067094 h 2160300"/>
              <a:gd name="connsiteX5" fmla="*/ 1853182 w 2160300"/>
              <a:gd name="connsiteY5" fmla="*/ 1284378 h 2160300"/>
              <a:gd name="connsiteX6" fmla="*/ 2151946 w 2160300"/>
              <a:gd name="connsiteY6" fmla="*/ 1320591 h 2160300"/>
              <a:gd name="connsiteX7" fmla="*/ 2160300 w 2160300"/>
              <a:gd name="connsiteY7" fmla="*/ 2160300 h 2160300"/>
              <a:gd name="connsiteX8" fmla="*/ 0 w 2160300"/>
              <a:gd name="connsiteY8" fmla="*/ 2160300 h 2160300"/>
              <a:gd name="connsiteX9" fmla="*/ 0 w 2160300"/>
              <a:gd name="connsiteY9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862235 w 2160300"/>
              <a:gd name="connsiteY3" fmla="*/ 904132 h 2160300"/>
              <a:gd name="connsiteX4" fmla="*/ 1717379 w 2160300"/>
              <a:gd name="connsiteY4" fmla="*/ 1067094 h 2160300"/>
              <a:gd name="connsiteX5" fmla="*/ 1853182 w 2160300"/>
              <a:gd name="connsiteY5" fmla="*/ 1284378 h 2160300"/>
              <a:gd name="connsiteX6" fmla="*/ 2151946 w 2160300"/>
              <a:gd name="connsiteY6" fmla="*/ 1320591 h 2160300"/>
              <a:gd name="connsiteX7" fmla="*/ 2160300 w 2160300"/>
              <a:gd name="connsiteY7" fmla="*/ 2160300 h 2160300"/>
              <a:gd name="connsiteX8" fmla="*/ 0 w 2160300"/>
              <a:gd name="connsiteY8" fmla="*/ 2160300 h 2160300"/>
              <a:gd name="connsiteX9" fmla="*/ 0 w 2160300"/>
              <a:gd name="connsiteY9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844128 w 2160300"/>
              <a:gd name="connsiteY3" fmla="*/ 840757 h 2160300"/>
              <a:gd name="connsiteX4" fmla="*/ 1717379 w 2160300"/>
              <a:gd name="connsiteY4" fmla="*/ 1067094 h 2160300"/>
              <a:gd name="connsiteX5" fmla="*/ 1853182 w 2160300"/>
              <a:gd name="connsiteY5" fmla="*/ 1284378 h 2160300"/>
              <a:gd name="connsiteX6" fmla="*/ 2151946 w 2160300"/>
              <a:gd name="connsiteY6" fmla="*/ 1320591 h 2160300"/>
              <a:gd name="connsiteX7" fmla="*/ 2160300 w 2160300"/>
              <a:gd name="connsiteY7" fmla="*/ 2160300 h 2160300"/>
              <a:gd name="connsiteX8" fmla="*/ 0 w 2160300"/>
              <a:gd name="connsiteY8" fmla="*/ 2160300 h 2160300"/>
              <a:gd name="connsiteX9" fmla="*/ 0 w 2160300"/>
              <a:gd name="connsiteY9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844128 w 2160300"/>
              <a:gd name="connsiteY3" fmla="*/ 840757 h 2160300"/>
              <a:gd name="connsiteX4" fmla="*/ 1681165 w 2160300"/>
              <a:gd name="connsiteY4" fmla="*/ 1076148 h 2160300"/>
              <a:gd name="connsiteX5" fmla="*/ 1853182 w 2160300"/>
              <a:gd name="connsiteY5" fmla="*/ 1284378 h 2160300"/>
              <a:gd name="connsiteX6" fmla="*/ 2151946 w 2160300"/>
              <a:gd name="connsiteY6" fmla="*/ 1320591 h 2160300"/>
              <a:gd name="connsiteX7" fmla="*/ 2160300 w 2160300"/>
              <a:gd name="connsiteY7" fmla="*/ 2160300 h 2160300"/>
              <a:gd name="connsiteX8" fmla="*/ 0 w 2160300"/>
              <a:gd name="connsiteY8" fmla="*/ 2160300 h 2160300"/>
              <a:gd name="connsiteX9" fmla="*/ 0 w 2160300"/>
              <a:gd name="connsiteY9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844128 w 2160300"/>
              <a:gd name="connsiteY3" fmla="*/ 840757 h 2160300"/>
              <a:gd name="connsiteX4" fmla="*/ 1717379 w 2160300"/>
              <a:gd name="connsiteY4" fmla="*/ 1076148 h 2160300"/>
              <a:gd name="connsiteX5" fmla="*/ 1853182 w 2160300"/>
              <a:gd name="connsiteY5" fmla="*/ 1284378 h 2160300"/>
              <a:gd name="connsiteX6" fmla="*/ 2151946 w 2160300"/>
              <a:gd name="connsiteY6" fmla="*/ 1320591 h 2160300"/>
              <a:gd name="connsiteX7" fmla="*/ 2160300 w 2160300"/>
              <a:gd name="connsiteY7" fmla="*/ 2160300 h 2160300"/>
              <a:gd name="connsiteX8" fmla="*/ 0 w 2160300"/>
              <a:gd name="connsiteY8" fmla="*/ 2160300 h 2160300"/>
              <a:gd name="connsiteX9" fmla="*/ 0 w 2160300"/>
              <a:gd name="connsiteY9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844128 w 2160300"/>
              <a:gd name="connsiteY3" fmla="*/ 840757 h 2160300"/>
              <a:gd name="connsiteX4" fmla="*/ 1717379 w 2160300"/>
              <a:gd name="connsiteY4" fmla="*/ 1076148 h 2160300"/>
              <a:gd name="connsiteX5" fmla="*/ 1844128 w 2160300"/>
              <a:gd name="connsiteY5" fmla="*/ 1266271 h 2160300"/>
              <a:gd name="connsiteX6" fmla="*/ 2151946 w 2160300"/>
              <a:gd name="connsiteY6" fmla="*/ 1320591 h 2160300"/>
              <a:gd name="connsiteX7" fmla="*/ 2160300 w 2160300"/>
              <a:gd name="connsiteY7" fmla="*/ 2160300 h 2160300"/>
              <a:gd name="connsiteX8" fmla="*/ 0 w 2160300"/>
              <a:gd name="connsiteY8" fmla="*/ 2160300 h 2160300"/>
              <a:gd name="connsiteX9" fmla="*/ 0 w 2160300"/>
              <a:gd name="connsiteY9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853182 w 2160300"/>
              <a:gd name="connsiteY3" fmla="*/ 858864 h 2160300"/>
              <a:gd name="connsiteX4" fmla="*/ 1717379 w 2160300"/>
              <a:gd name="connsiteY4" fmla="*/ 1076148 h 2160300"/>
              <a:gd name="connsiteX5" fmla="*/ 1844128 w 2160300"/>
              <a:gd name="connsiteY5" fmla="*/ 1266271 h 2160300"/>
              <a:gd name="connsiteX6" fmla="*/ 2151946 w 2160300"/>
              <a:gd name="connsiteY6" fmla="*/ 1320591 h 2160300"/>
              <a:gd name="connsiteX7" fmla="*/ 2160300 w 2160300"/>
              <a:gd name="connsiteY7" fmla="*/ 2160300 h 2160300"/>
              <a:gd name="connsiteX8" fmla="*/ 0 w 2160300"/>
              <a:gd name="connsiteY8" fmla="*/ 2160300 h 2160300"/>
              <a:gd name="connsiteX9" fmla="*/ 0 w 2160300"/>
              <a:gd name="connsiteY9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835075 w 2160300"/>
              <a:gd name="connsiteY3" fmla="*/ 813596 h 2160300"/>
              <a:gd name="connsiteX4" fmla="*/ 1717379 w 2160300"/>
              <a:gd name="connsiteY4" fmla="*/ 1076148 h 2160300"/>
              <a:gd name="connsiteX5" fmla="*/ 1844128 w 2160300"/>
              <a:gd name="connsiteY5" fmla="*/ 1266271 h 2160300"/>
              <a:gd name="connsiteX6" fmla="*/ 2151946 w 2160300"/>
              <a:gd name="connsiteY6" fmla="*/ 1320591 h 2160300"/>
              <a:gd name="connsiteX7" fmla="*/ 2160300 w 2160300"/>
              <a:gd name="connsiteY7" fmla="*/ 2160300 h 2160300"/>
              <a:gd name="connsiteX8" fmla="*/ 0 w 2160300"/>
              <a:gd name="connsiteY8" fmla="*/ 2160300 h 2160300"/>
              <a:gd name="connsiteX9" fmla="*/ 0 w 2160300"/>
              <a:gd name="connsiteY9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835075 w 2160300"/>
              <a:gd name="connsiteY3" fmla="*/ 813596 h 2160300"/>
              <a:gd name="connsiteX4" fmla="*/ 1717379 w 2160300"/>
              <a:gd name="connsiteY4" fmla="*/ 1076148 h 2160300"/>
              <a:gd name="connsiteX5" fmla="*/ 1844128 w 2160300"/>
              <a:gd name="connsiteY5" fmla="*/ 1293431 h 2160300"/>
              <a:gd name="connsiteX6" fmla="*/ 2151946 w 2160300"/>
              <a:gd name="connsiteY6" fmla="*/ 1320591 h 2160300"/>
              <a:gd name="connsiteX7" fmla="*/ 2160300 w 2160300"/>
              <a:gd name="connsiteY7" fmla="*/ 2160300 h 2160300"/>
              <a:gd name="connsiteX8" fmla="*/ 0 w 2160300"/>
              <a:gd name="connsiteY8" fmla="*/ 2160300 h 2160300"/>
              <a:gd name="connsiteX9" fmla="*/ 0 w 2160300"/>
              <a:gd name="connsiteY9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826022 w 2160300"/>
              <a:gd name="connsiteY3" fmla="*/ 858863 h 2160300"/>
              <a:gd name="connsiteX4" fmla="*/ 1717379 w 2160300"/>
              <a:gd name="connsiteY4" fmla="*/ 1076148 h 2160300"/>
              <a:gd name="connsiteX5" fmla="*/ 1844128 w 2160300"/>
              <a:gd name="connsiteY5" fmla="*/ 1293431 h 2160300"/>
              <a:gd name="connsiteX6" fmla="*/ 2151946 w 2160300"/>
              <a:gd name="connsiteY6" fmla="*/ 1320591 h 2160300"/>
              <a:gd name="connsiteX7" fmla="*/ 2160300 w 2160300"/>
              <a:gd name="connsiteY7" fmla="*/ 2160300 h 2160300"/>
              <a:gd name="connsiteX8" fmla="*/ 0 w 2160300"/>
              <a:gd name="connsiteY8" fmla="*/ 2160300 h 2160300"/>
              <a:gd name="connsiteX9" fmla="*/ 0 w 2160300"/>
              <a:gd name="connsiteY9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826022 w 2160300"/>
              <a:gd name="connsiteY3" fmla="*/ 858863 h 2160300"/>
              <a:gd name="connsiteX4" fmla="*/ 1708325 w 2160300"/>
              <a:gd name="connsiteY4" fmla="*/ 1048987 h 2160300"/>
              <a:gd name="connsiteX5" fmla="*/ 1844128 w 2160300"/>
              <a:gd name="connsiteY5" fmla="*/ 1293431 h 2160300"/>
              <a:gd name="connsiteX6" fmla="*/ 2151946 w 2160300"/>
              <a:gd name="connsiteY6" fmla="*/ 1320591 h 2160300"/>
              <a:gd name="connsiteX7" fmla="*/ 2160300 w 2160300"/>
              <a:gd name="connsiteY7" fmla="*/ 2160300 h 2160300"/>
              <a:gd name="connsiteX8" fmla="*/ 0 w 2160300"/>
              <a:gd name="connsiteY8" fmla="*/ 2160300 h 2160300"/>
              <a:gd name="connsiteX9" fmla="*/ 0 w 2160300"/>
              <a:gd name="connsiteY9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708325 w 2160300"/>
              <a:gd name="connsiteY3" fmla="*/ 1048987 h 2160300"/>
              <a:gd name="connsiteX4" fmla="*/ 1844128 w 2160300"/>
              <a:gd name="connsiteY4" fmla="*/ 1293431 h 2160300"/>
              <a:gd name="connsiteX5" fmla="*/ 2151946 w 2160300"/>
              <a:gd name="connsiteY5" fmla="*/ 1320591 h 2160300"/>
              <a:gd name="connsiteX6" fmla="*/ 2160300 w 2160300"/>
              <a:gd name="connsiteY6" fmla="*/ 2160300 h 2160300"/>
              <a:gd name="connsiteX7" fmla="*/ 0 w 2160300"/>
              <a:gd name="connsiteY7" fmla="*/ 2160300 h 2160300"/>
              <a:gd name="connsiteX8" fmla="*/ 0 w 2160300"/>
              <a:gd name="connsiteY8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708325 w 2160300"/>
              <a:gd name="connsiteY3" fmla="*/ 1048987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0 w 2160300"/>
              <a:gd name="connsiteY6" fmla="*/ 2160300 h 2160300"/>
              <a:gd name="connsiteX7" fmla="*/ 0 w 2160300"/>
              <a:gd name="connsiteY7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717379 w 2160300"/>
              <a:gd name="connsiteY3" fmla="*/ 813597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0 w 2160300"/>
              <a:gd name="connsiteY6" fmla="*/ 2160300 h 2160300"/>
              <a:gd name="connsiteX7" fmla="*/ 0 w 2160300"/>
              <a:gd name="connsiteY7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690218 w 2160300"/>
              <a:gd name="connsiteY3" fmla="*/ 1039934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0 w 2160300"/>
              <a:gd name="connsiteY6" fmla="*/ 2160300 h 2160300"/>
              <a:gd name="connsiteX7" fmla="*/ 0 w 2160300"/>
              <a:gd name="connsiteY7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690218 w 2160300"/>
              <a:gd name="connsiteY3" fmla="*/ 1039934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0 w 2160300"/>
              <a:gd name="connsiteY6" fmla="*/ 2160300 h 2160300"/>
              <a:gd name="connsiteX7" fmla="*/ 0 w 2160300"/>
              <a:gd name="connsiteY7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690218 w 2160300"/>
              <a:gd name="connsiteY3" fmla="*/ 1039934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0 w 2160300"/>
              <a:gd name="connsiteY6" fmla="*/ 2160300 h 2160300"/>
              <a:gd name="connsiteX7" fmla="*/ 0 w 2160300"/>
              <a:gd name="connsiteY7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690218 w 2160300"/>
              <a:gd name="connsiteY3" fmla="*/ 1039934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739604 w 2160300"/>
              <a:gd name="connsiteY6" fmla="*/ 2153489 h 2160300"/>
              <a:gd name="connsiteX7" fmla="*/ 0 w 2160300"/>
              <a:gd name="connsiteY7" fmla="*/ 2160300 h 2160300"/>
              <a:gd name="connsiteX8" fmla="*/ 0 w 2160300"/>
              <a:gd name="connsiteY8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690218 w 2160300"/>
              <a:gd name="connsiteY3" fmla="*/ 1039934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1300919 w 2160300"/>
              <a:gd name="connsiteY6" fmla="*/ 2153489 h 2160300"/>
              <a:gd name="connsiteX7" fmla="*/ 739604 w 2160300"/>
              <a:gd name="connsiteY7" fmla="*/ 2153489 h 2160300"/>
              <a:gd name="connsiteX8" fmla="*/ 0 w 2160300"/>
              <a:gd name="connsiteY8" fmla="*/ 2160300 h 2160300"/>
              <a:gd name="connsiteX9" fmla="*/ 0 w 2160300"/>
              <a:gd name="connsiteY9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690218 w 2160300"/>
              <a:gd name="connsiteY3" fmla="*/ 1039934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1300919 w 2160300"/>
              <a:gd name="connsiteY6" fmla="*/ 2153489 h 2160300"/>
              <a:gd name="connsiteX7" fmla="*/ 739604 w 2160300"/>
              <a:gd name="connsiteY7" fmla="*/ 2153489 h 2160300"/>
              <a:gd name="connsiteX8" fmla="*/ 0 w 2160300"/>
              <a:gd name="connsiteY8" fmla="*/ 2160300 h 2160300"/>
              <a:gd name="connsiteX9" fmla="*/ 0 w 2160300"/>
              <a:gd name="connsiteY9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690218 w 2160300"/>
              <a:gd name="connsiteY3" fmla="*/ 1039934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1300919 w 2160300"/>
              <a:gd name="connsiteY6" fmla="*/ 2153489 h 2160300"/>
              <a:gd name="connsiteX7" fmla="*/ 0 w 2160300"/>
              <a:gd name="connsiteY7" fmla="*/ 2160300 h 2160300"/>
              <a:gd name="connsiteX8" fmla="*/ 0 w 2160300"/>
              <a:gd name="connsiteY8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690218 w 2160300"/>
              <a:gd name="connsiteY3" fmla="*/ 1039934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1300919 w 2160300"/>
              <a:gd name="connsiteY6" fmla="*/ 2153489 h 2160300"/>
              <a:gd name="connsiteX7" fmla="*/ 830139 w 2160300"/>
              <a:gd name="connsiteY7" fmla="*/ 2153489 h 2160300"/>
              <a:gd name="connsiteX8" fmla="*/ 0 w 2160300"/>
              <a:gd name="connsiteY8" fmla="*/ 2160300 h 2160300"/>
              <a:gd name="connsiteX9" fmla="*/ 0 w 2160300"/>
              <a:gd name="connsiteY9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690218 w 2160300"/>
              <a:gd name="connsiteY3" fmla="*/ 1039934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1300919 w 2160300"/>
              <a:gd name="connsiteY6" fmla="*/ 2153489 h 2160300"/>
              <a:gd name="connsiteX7" fmla="*/ 1056476 w 2160300"/>
              <a:gd name="connsiteY7" fmla="*/ 2144436 h 2160300"/>
              <a:gd name="connsiteX8" fmla="*/ 830139 w 2160300"/>
              <a:gd name="connsiteY8" fmla="*/ 2153489 h 2160300"/>
              <a:gd name="connsiteX9" fmla="*/ 0 w 2160300"/>
              <a:gd name="connsiteY9" fmla="*/ 2160300 h 2160300"/>
              <a:gd name="connsiteX10" fmla="*/ 0 w 2160300"/>
              <a:gd name="connsiteY10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690218 w 2160300"/>
              <a:gd name="connsiteY3" fmla="*/ 1039934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1300919 w 2160300"/>
              <a:gd name="connsiteY6" fmla="*/ 2153489 h 2160300"/>
              <a:gd name="connsiteX7" fmla="*/ 1065530 w 2160300"/>
              <a:gd name="connsiteY7" fmla="*/ 1836619 h 2160300"/>
              <a:gd name="connsiteX8" fmla="*/ 830139 w 2160300"/>
              <a:gd name="connsiteY8" fmla="*/ 2153489 h 2160300"/>
              <a:gd name="connsiteX9" fmla="*/ 0 w 2160300"/>
              <a:gd name="connsiteY9" fmla="*/ 2160300 h 2160300"/>
              <a:gd name="connsiteX10" fmla="*/ 0 w 2160300"/>
              <a:gd name="connsiteY10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690218 w 2160300"/>
              <a:gd name="connsiteY3" fmla="*/ 1039934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1300919 w 2160300"/>
              <a:gd name="connsiteY6" fmla="*/ 2153489 h 2160300"/>
              <a:gd name="connsiteX7" fmla="*/ 1047423 w 2160300"/>
              <a:gd name="connsiteY7" fmla="*/ 1682710 h 2160300"/>
              <a:gd name="connsiteX8" fmla="*/ 830139 w 2160300"/>
              <a:gd name="connsiteY8" fmla="*/ 2153489 h 2160300"/>
              <a:gd name="connsiteX9" fmla="*/ 0 w 2160300"/>
              <a:gd name="connsiteY9" fmla="*/ 2160300 h 2160300"/>
              <a:gd name="connsiteX10" fmla="*/ 0 w 2160300"/>
              <a:gd name="connsiteY10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690218 w 2160300"/>
              <a:gd name="connsiteY3" fmla="*/ 1039934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1300919 w 2160300"/>
              <a:gd name="connsiteY6" fmla="*/ 2153489 h 2160300"/>
              <a:gd name="connsiteX7" fmla="*/ 1047423 w 2160300"/>
              <a:gd name="connsiteY7" fmla="*/ 1682710 h 2160300"/>
              <a:gd name="connsiteX8" fmla="*/ 830139 w 2160300"/>
              <a:gd name="connsiteY8" fmla="*/ 2153489 h 2160300"/>
              <a:gd name="connsiteX9" fmla="*/ 0 w 2160300"/>
              <a:gd name="connsiteY9" fmla="*/ 2160300 h 2160300"/>
              <a:gd name="connsiteX10" fmla="*/ 0 w 2160300"/>
              <a:gd name="connsiteY10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690218 w 2160300"/>
              <a:gd name="connsiteY3" fmla="*/ 1039934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1300919 w 2160300"/>
              <a:gd name="connsiteY6" fmla="*/ 2153489 h 2160300"/>
              <a:gd name="connsiteX7" fmla="*/ 1047423 w 2160300"/>
              <a:gd name="connsiteY7" fmla="*/ 1682710 h 2160300"/>
              <a:gd name="connsiteX8" fmla="*/ 830139 w 2160300"/>
              <a:gd name="connsiteY8" fmla="*/ 2153489 h 2160300"/>
              <a:gd name="connsiteX9" fmla="*/ 0 w 2160300"/>
              <a:gd name="connsiteY9" fmla="*/ 2160300 h 2160300"/>
              <a:gd name="connsiteX10" fmla="*/ 0 w 2160300"/>
              <a:gd name="connsiteY10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690218 w 2160300"/>
              <a:gd name="connsiteY3" fmla="*/ 1039934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1300919 w 2160300"/>
              <a:gd name="connsiteY6" fmla="*/ 2153489 h 2160300"/>
              <a:gd name="connsiteX7" fmla="*/ 1047423 w 2160300"/>
              <a:gd name="connsiteY7" fmla="*/ 1682710 h 2160300"/>
              <a:gd name="connsiteX8" fmla="*/ 830139 w 2160300"/>
              <a:gd name="connsiteY8" fmla="*/ 2153489 h 2160300"/>
              <a:gd name="connsiteX9" fmla="*/ 0 w 2160300"/>
              <a:gd name="connsiteY9" fmla="*/ 2160300 h 2160300"/>
              <a:gd name="connsiteX10" fmla="*/ 0 w 2160300"/>
              <a:gd name="connsiteY10" fmla="*/ 0 h 2160300"/>
              <a:gd name="connsiteX0" fmla="*/ 0 w 2160300"/>
              <a:gd name="connsiteY0" fmla="*/ 0 h 2160300"/>
              <a:gd name="connsiteX1" fmla="*/ 2160300 w 2160300"/>
              <a:gd name="connsiteY1" fmla="*/ 0 h 2160300"/>
              <a:gd name="connsiteX2" fmla="*/ 2151946 w 2160300"/>
              <a:gd name="connsiteY2" fmla="*/ 813597 h 2160300"/>
              <a:gd name="connsiteX3" fmla="*/ 1690218 w 2160300"/>
              <a:gd name="connsiteY3" fmla="*/ 1039934 h 2160300"/>
              <a:gd name="connsiteX4" fmla="*/ 2151946 w 2160300"/>
              <a:gd name="connsiteY4" fmla="*/ 1320591 h 2160300"/>
              <a:gd name="connsiteX5" fmla="*/ 2160300 w 2160300"/>
              <a:gd name="connsiteY5" fmla="*/ 2160300 h 2160300"/>
              <a:gd name="connsiteX6" fmla="*/ 1300919 w 2160300"/>
              <a:gd name="connsiteY6" fmla="*/ 2153489 h 2160300"/>
              <a:gd name="connsiteX7" fmla="*/ 1047423 w 2160300"/>
              <a:gd name="connsiteY7" fmla="*/ 1682710 h 2160300"/>
              <a:gd name="connsiteX8" fmla="*/ 830139 w 2160300"/>
              <a:gd name="connsiteY8" fmla="*/ 2153489 h 2160300"/>
              <a:gd name="connsiteX9" fmla="*/ 0 w 2160300"/>
              <a:gd name="connsiteY9" fmla="*/ 2160300 h 2160300"/>
              <a:gd name="connsiteX10" fmla="*/ 0 w 2160300"/>
              <a:gd name="connsiteY10" fmla="*/ 0 h 216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0300" h="2160300">
                <a:moveTo>
                  <a:pt x="0" y="0"/>
                </a:moveTo>
                <a:lnTo>
                  <a:pt x="2160300" y="0"/>
                </a:lnTo>
                <a:cubicBezTo>
                  <a:pt x="2157515" y="271199"/>
                  <a:pt x="2154731" y="542398"/>
                  <a:pt x="2151946" y="813597"/>
                </a:cubicBezTo>
                <a:cubicBezTo>
                  <a:pt x="2076617" y="988428"/>
                  <a:pt x="1690218" y="638563"/>
                  <a:pt x="1690218" y="1039934"/>
                </a:cubicBezTo>
                <a:cubicBezTo>
                  <a:pt x="1690218" y="1486571"/>
                  <a:pt x="2076617" y="1135372"/>
                  <a:pt x="2151946" y="1320591"/>
                </a:cubicBezTo>
                <a:cubicBezTo>
                  <a:pt x="2154731" y="1600494"/>
                  <a:pt x="2157515" y="1880397"/>
                  <a:pt x="2160300" y="2160300"/>
                </a:cubicBezTo>
                <a:lnTo>
                  <a:pt x="1300919" y="2153489"/>
                </a:lnTo>
                <a:cubicBezTo>
                  <a:pt x="1115439" y="2073891"/>
                  <a:pt x="1560452" y="1700816"/>
                  <a:pt x="1047423" y="1682710"/>
                </a:cubicBezTo>
                <a:cubicBezTo>
                  <a:pt x="588715" y="1673656"/>
                  <a:pt x="1004710" y="2073891"/>
                  <a:pt x="830139" y="2153489"/>
                </a:cubicBezTo>
                <a:lnTo>
                  <a:pt x="0" y="216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endParaRPr lang="de-AT" sz="1500" dirty="0" err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8" name="Rechteck 16"/>
          <p:cNvSpPr/>
          <p:nvPr/>
        </p:nvSpPr>
        <p:spPr bwMode="auto">
          <a:xfrm rot="5400000">
            <a:off x="3785662" y="3112062"/>
            <a:ext cx="2836800" cy="2945926"/>
          </a:xfrm>
          <a:custGeom>
            <a:avLst/>
            <a:gdLst/>
            <a:ahLst/>
            <a:cxnLst/>
            <a:rect l="l" t="t" r="r" b="b"/>
            <a:pathLst>
              <a:path w="2664370" h="2160300">
                <a:moveTo>
                  <a:pt x="0" y="2156305"/>
                </a:moveTo>
                <a:lnTo>
                  <a:pt x="504070" y="2160300"/>
                </a:lnTo>
                <a:lnTo>
                  <a:pt x="0" y="2160300"/>
                </a:lnTo>
                <a:close/>
                <a:moveTo>
                  <a:pt x="504070" y="0"/>
                </a:moveTo>
                <a:lnTo>
                  <a:pt x="2664370" y="0"/>
                </a:lnTo>
                <a:lnTo>
                  <a:pt x="2664370" y="2160300"/>
                </a:lnTo>
                <a:lnTo>
                  <a:pt x="1850773" y="2151946"/>
                </a:lnTo>
                <a:cubicBezTo>
                  <a:pt x="1675942" y="2076617"/>
                  <a:pt x="2025807" y="1690218"/>
                  <a:pt x="1624436" y="1690218"/>
                </a:cubicBezTo>
                <a:cubicBezTo>
                  <a:pt x="1177799" y="1690218"/>
                  <a:pt x="1528998" y="2076617"/>
                  <a:pt x="1343779" y="2151946"/>
                </a:cubicBezTo>
                <a:lnTo>
                  <a:pt x="504070" y="2160300"/>
                </a:lnTo>
                <a:lnTo>
                  <a:pt x="508065" y="1656230"/>
                </a:lnTo>
                <a:lnTo>
                  <a:pt x="504070" y="1656230"/>
                </a:lnTo>
                <a:lnTo>
                  <a:pt x="504070" y="2160300"/>
                </a:lnTo>
                <a:lnTo>
                  <a:pt x="495716" y="1320591"/>
                </a:lnTo>
                <a:cubicBezTo>
                  <a:pt x="420387" y="1135372"/>
                  <a:pt x="33988" y="1486571"/>
                  <a:pt x="33988" y="1039934"/>
                </a:cubicBezTo>
                <a:cubicBezTo>
                  <a:pt x="33988" y="638563"/>
                  <a:pt x="420387" y="988428"/>
                  <a:pt x="495716" y="813597"/>
                </a:cubicBezTo>
                <a:cubicBezTo>
                  <a:pt x="498501" y="542398"/>
                  <a:pt x="501285" y="271199"/>
                  <a:pt x="50407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endParaRPr lang="de-AT" sz="1500" dirty="0" err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9" name="Rechteck 28"/>
          <p:cNvSpPr/>
          <p:nvPr/>
        </p:nvSpPr>
        <p:spPr bwMode="auto">
          <a:xfrm>
            <a:off x="885825" y="3182129"/>
            <a:ext cx="3467099" cy="2810081"/>
          </a:xfrm>
          <a:custGeom>
            <a:avLst/>
            <a:gdLst/>
            <a:ahLst/>
            <a:cxnLst/>
            <a:rect l="l" t="t" r="r" b="b"/>
            <a:pathLst>
              <a:path w="2630850" h="2664369">
                <a:moveTo>
                  <a:pt x="2160300" y="504070"/>
                </a:moveTo>
                <a:lnTo>
                  <a:pt x="2630850" y="504070"/>
                </a:lnTo>
                <a:lnTo>
                  <a:pt x="2630850" y="507799"/>
                </a:lnTo>
                <a:close/>
                <a:moveTo>
                  <a:pt x="2630850" y="499389"/>
                </a:moveTo>
                <a:lnTo>
                  <a:pt x="2630850" y="499389"/>
                </a:lnTo>
                <a:lnTo>
                  <a:pt x="2160300" y="504070"/>
                </a:lnTo>
                <a:close/>
                <a:moveTo>
                  <a:pt x="1047423" y="26480"/>
                </a:moveTo>
                <a:cubicBezTo>
                  <a:pt x="1560452" y="44586"/>
                  <a:pt x="1115439" y="417661"/>
                  <a:pt x="1300919" y="497259"/>
                </a:cubicBezTo>
                <a:lnTo>
                  <a:pt x="1656230" y="500075"/>
                </a:lnTo>
                <a:lnTo>
                  <a:pt x="1656230" y="504070"/>
                </a:lnTo>
                <a:lnTo>
                  <a:pt x="2160300" y="504070"/>
                </a:lnTo>
                <a:lnTo>
                  <a:pt x="2168654" y="1343779"/>
                </a:lnTo>
                <a:cubicBezTo>
                  <a:pt x="2243983" y="1528998"/>
                  <a:pt x="2630382" y="1177799"/>
                  <a:pt x="2630382" y="1624436"/>
                </a:cubicBezTo>
                <a:cubicBezTo>
                  <a:pt x="2630382" y="2025807"/>
                  <a:pt x="2243983" y="1675942"/>
                  <a:pt x="2168654" y="1850773"/>
                </a:cubicBezTo>
                <a:lnTo>
                  <a:pt x="2160300" y="2664369"/>
                </a:lnTo>
                <a:lnTo>
                  <a:pt x="0" y="2664369"/>
                </a:lnTo>
                <a:lnTo>
                  <a:pt x="0" y="504070"/>
                </a:lnTo>
                <a:lnTo>
                  <a:pt x="830139" y="497259"/>
                </a:lnTo>
                <a:cubicBezTo>
                  <a:pt x="1004710" y="417661"/>
                  <a:pt x="588715" y="17426"/>
                  <a:pt x="1047423" y="26480"/>
                </a:cubicBezTo>
                <a:close/>
                <a:moveTo>
                  <a:pt x="2155285" y="0"/>
                </a:moveTo>
                <a:lnTo>
                  <a:pt x="2155285" y="0"/>
                </a:lnTo>
                <a:lnTo>
                  <a:pt x="2160300" y="504070"/>
                </a:lnTo>
                <a:cubicBezTo>
                  <a:pt x="2158628" y="336047"/>
                  <a:pt x="2156957" y="168023"/>
                  <a:pt x="2155285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endParaRPr lang="de-AT" sz="1500" dirty="0" err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" name="Rechteck 16"/>
          <p:cNvSpPr/>
          <p:nvPr/>
        </p:nvSpPr>
        <p:spPr bwMode="auto">
          <a:xfrm rot="1331360">
            <a:off x="4458124" y="791559"/>
            <a:ext cx="3893836" cy="2595989"/>
          </a:xfrm>
          <a:custGeom>
            <a:avLst/>
            <a:gdLst/>
            <a:ahLst/>
            <a:cxnLst/>
            <a:rect l="l" t="t" r="r" b="b"/>
            <a:pathLst>
              <a:path w="2664370" h="2160300">
                <a:moveTo>
                  <a:pt x="0" y="2156305"/>
                </a:moveTo>
                <a:lnTo>
                  <a:pt x="504070" y="2160300"/>
                </a:lnTo>
                <a:lnTo>
                  <a:pt x="0" y="2160300"/>
                </a:lnTo>
                <a:close/>
                <a:moveTo>
                  <a:pt x="504070" y="0"/>
                </a:moveTo>
                <a:lnTo>
                  <a:pt x="2664370" y="0"/>
                </a:lnTo>
                <a:lnTo>
                  <a:pt x="2664370" y="2160300"/>
                </a:lnTo>
                <a:lnTo>
                  <a:pt x="1850773" y="2151946"/>
                </a:lnTo>
                <a:cubicBezTo>
                  <a:pt x="1675942" y="2076617"/>
                  <a:pt x="2025807" y="1690218"/>
                  <a:pt x="1624436" y="1690218"/>
                </a:cubicBezTo>
                <a:cubicBezTo>
                  <a:pt x="1177799" y="1690218"/>
                  <a:pt x="1528998" y="2076617"/>
                  <a:pt x="1343779" y="2151946"/>
                </a:cubicBezTo>
                <a:lnTo>
                  <a:pt x="504070" y="2160300"/>
                </a:lnTo>
                <a:lnTo>
                  <a:pt x="508065" y="1656230"/>
                </a:lnTo>
                <a:lnTo>
                  <a:pt x="504070" y="1656230"/>
                </a:lnTo>
                <a:lnTo>
                  <a:pt x="504070" y="2160300"/>
                </a:lnTo>
                <a:lnTo>
                  <a:pt x="495716" y="1320591"/>
                </a:lnTo>
                <a:cubicBezTo>
                  <a:pt x="420387" y="1135372"/>
                  <a:pt x="33988" y="1486571"/>
                  <a:pt x="33988" y="1039934"/>
                </a:cubicBezTo>
                <a:cubicBezTo>
                  <a:pt x="33988" y="638563"/>
                  <a:pt x="420387" y="988428"/>
                  <a:pt x="495716" y="813597"/>
                </a:cubicBezTo>
                <a:cubicBezTo>
                  <a:pt x="498501" y="542398"/>
                  <a:pt x="501285" y="271199"/>
                  <a:pt x="504070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endParaRPr lang="de-AT" sz="1500" dirty="0" err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9470" name="Textfeld 1"/>
          <p:cNvSpPr txBox="1">
            <a:spLocks noChangeArrowheads="1"/>
          </p:cNvSpPr>
          <p:nvPr/>
        </p:nvSpPr>
        <p:spPr bwMode="auto">
          <a:xfrm>
            <a:off x="885825" y="1135063"/>
            <a:ext cx="2803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200">
                <a:solidFill>
                  <a:srgbClr val="000000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Transport</a:t>
            </a:r>
            <a:r>
              <a:rPr lang="ro-RO" sz="1200">
                <a:solidFill>
                  <a:srgbClr val="000000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ul transformatorului de 250 MVA</a:t>
            </a:r>
            <a:endParaRPr lang="en-GB" sz="1200">
              <a:solidFill>
                <a:srgbClr val="000000"/>
              </a:solidFill>
              <a:latin typeface="Calibri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71" name="Textfeld 10"/>
          <p:cNvSpPr txBox="1">
            <a:spLocks noChangeArrowheads="1"/>
          </p:cNvSpPr>
          <p:nvPr/>
        </p:nvSpPr>
        <p:spPr bwMode="auto">
          <a:xfrm rot="1325631">
            <a:off x="6064250" y="749300"/>
            <a:ext cx="2474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1200">
                <a:solidFill>
                  <a:srgbClr val="000000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Statia Rahman </a:t>
            </a:r>
            <a:r>
              <a:rPr lang="de-AT" sz="1200">
                <a:solidFill>
                  <a:srgbClr val="000000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400</a:t>
            </a:r>
            <a:r>
              <a:rPr lang="ro-RO" sz="1200">
                <a:solidFill>
                  <a:srgbClr val="000000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AT" sz="1200">
                <a:solidFill>
                  <a:srgbClr val="000000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kV</a:t>
            </a:r>
            <a:endParaRPr lang="en-GB" sz="1200">
              <a:solidFill>
                <a:srgbClr val="000000"/>
              </a:solidFill>
              <a:latin typeface="Calibri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72" name="Textfeld 11"/>
          <p:cNvSpPr txBox="1">
            <a:spLocks noChangeArrowheads="1"/>
          </p:cNvSpPr>
          <p:nvPr/>
        </p:nvSpPr>
        <p:spPr bwMode="auto">
          <a:xfrm>
            <a:off x="3971925" y="6084888"/>
            <a:ext cx="2476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1200">
                <a:solidFill>
                  <a:srgbClr val="000000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Parcul eolian </a:t>
            </a:r>
            <a:r>
              <a:rPr lang="de-AT" sz="1200">
                <a:solidFill>
                  <a:srgbClr val="000000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Alpha</a:t>
            </a:r>
            <a:endParaRPr lang="en-GB" sz="1200">
              <a:solidFill>
                <a:srgbClr val="000000"/>
              </a:solidFill>
              <a:latin typeface="Calibri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73" name="Textfeld 12"/>
          <p:cNvSpPr txBox="1">
            <a:spLocks noChangeArrowheads="1"/>
          </p:cNvSpPr>
          <p:nvPr/>
        </p:nvSpPr>
        <p:spPr bwMode="auto">
          <a:xfrm>
            <a:off x="919163" y="6094413"/>
            <a:ext cx="2730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1200">
                <a:solidFill>
                  <a:srgbClr val="000000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Instalarea turbinei</a:t>
            </a:r>
            <a:r>
              <a:rPr lang="de-AT" sz="1200">
                <a:solidFill>
                  <a:srgbClr val="000000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E-</a:t>
            </a:r>
            <a:r>
              <a:rPr lang="ro-RO" sz="1200">
                <a:solidFill>
                  <a:srgbClr val="000000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82</a:t>
            </a:r>
            <a:endParaRPr lang="en-GB" sz="1200">
              <a:solidFill>
                <a:srgbClr val="000000"/>
              </a:solidFill>
              <a:latin typeface="Calibri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yC3GCibEe1QS6ScHCZ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Ho6Xk62EuwH35BTh4S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FwcyX.Z0uCMG5L0o4v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verbund_unternehmenspraesentation_de[1]">
  <a:themeElements>
    <a:clrScheme name="verbund_unternehmenspraesentation_de[1] 13">
      <a:dk1>
        <a:srgbClr val="000000"/>
      </a:dk1>
      <a:lt1>
        <a:srgbClr val="FFFFFF"/>
      </a:lt1>
      <a:dk2>
        <a:srgbClr val="00488E"/>
      </a:dk2>
      <a:lt2>
        <a:srgbClr val="808080"/>
      </a:lt2>
      <a:accent1>
        <a:srgbClr val="0D92A4"/>
      </a:accent1>
      <a:accent2>
        <a:srgbClr val="E9B400"/>
      </a:accent2>
      <a:accent3>
        <a:srgbClr val="FFFFFF"/>
      </a:accent3>
      <a:accent4>
        <a:srgbClr val="000000"/>
      </a:accent4>
      <a:accent5>
        <a:srgbClr val="AAC7CF"/>
      </a:accent5>
      <a:accent6>
        <a:srgbClr val="D3A300"/>
      </a:accent6>
      <a:hlink>
        <a:srgbClr val="005D66"/>
      </a:hlink>
      <a:folHlink>
        <a:srgbClr val="AAC100"/>
      </a:folHlink>
    </a:clrScheme>
    <a:fontScheme name="verbund_unternehmenspraesentation_de[1]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5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ts val="1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rgbClr val="808080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verbund_unternehmenspraesentation_d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bund_unternehmenspraesentation_de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bund_unternehmenspraesentation_de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bund_unternehmenspraesentation_de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bund_unternehmenspraesentation_de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bund_unternehmenspraesentation_de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bund_unternehmenspraesentation_de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bund_unternehmenspraesentation_de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bund_unternehmenspraesentation_de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bund_unternehmenspraesentation_de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bund_unternehmenspraesentation_de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bund_unternehmenspraesentation_de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bund_unternehmenspraesentation_de[1] 13">
        <a:dk1>
          <a:srgbClr val="000000"/>
        </a:dk1>
        <a:lt1>
          <a:srgbClr val="FFFFFF"/>
        </a:lt1>
        <a:dk2>
          <a:srgbClr val="00488E"/>
        </a:dk2>
        <a:lt2>
          <a:srgbClr val="808080"/>
        </a:lt2>
        <a:accent1>
          <a:srgbClr val="0D92A4"/>
        </a:accent1>
        <a:accent2>
          <a:srgbClr val="E9B400"/>
        </a:accent2>
        <a:accent3>
          <a:srgbClr val="FFFFFF"/>
        </a:accent3>
        <a:accent4>
          <a:srgbClr val="000000"/>
        </a:accent4>
        <a:accent5>
          <a:srgbClr val="AAC7CF"/>
        </a:accent5>
        <a:accent6>
          <a:srgbClr val="D3A300"/>
        </a:accent6>
        <a:hlink>
          <a:srgbClr val="005D66"/>
        </a:hlink>
        <a:folHlink>
          <a:srgbClr val="AAC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103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26" baseType="lpstr">
      <vt:lpstr>Arial</vt:lpstr>
      <vt:lpstr>ＭＳ Ｐゴシック</vt:lpstr>
      <vt:lpstr>Calibri</vt:lpstr>
      <vt:lpstr>Wingdings</vt:lpstr>
      <vt:lpstr>Calibri Light</vt:lpstr>
      <vt:lpstr>Arial Unicode MS</vt:lpstr>
      <vt:lpstr>1_verbund_unternehmenspraesentation_de[1]</vt:lpstr>
      <vt:lpstr>1_verbund_unternehmenspraesentation_de[1]</vt:lpstr>
      <vt:lpstr>1_verbund_unternehmenspraesentation_de[1]</vt:lpstr>
      <vt:lpstr>1_verbund_unternehmenspraesentation_de[1]</vt:lpstr>
      <vt:lpstr>1_verbund_unternehmenspraesentation_de[1]</vt:lpstr>
      <vt:lpstr>1_verbund_unternehmenspraesentation_de[1]</vt:lpstr>
      <vt:lpstr>1_verbund_unternehmenspraesentation_de[1]</vt:lpstr>
      <vt:lpstr>1_verbund_unternehmenspraesentation_de[1]</vt:lpstr>
      <vt:lpstr>1_verbund_unternehmenspraesentation_de[1]</vt:lpstr>
      <vt:lpstr>1_verbund_unternehmenspraesentation_de[1]</vt:lpstr>
      <vt:lpstr>1_verbund_unternehmenspraesentation_de[1]</vt:lpstr>
      <vt:lpstr>1_verbund_unternehmenspraesentation_de[1]</vt:lpstr>
      <vt:lpstr>1_verbund_unternehmenspraesentation_de[1]</vt:lpstr>
      <vt:lpstr>1_verbund_unternehmenspraesentation_de[1]</vt:lpstr>
      <vt:lpstr>think-cell Folie</vt:lpstr>
      <vt:lpstr>think-cell Slide</vt:lpstr>
      <vt:lpstr>Slide 1</vt:lpstr>
      <vt:lpstr>Portfoliul din România</vt:lpstr>
      <vt:lpstr>Slide 3</vt:lpstr>
      <vt:lpstr>Slide 4</vt:lpstr>
    </vt:vector>
  </TitlesOfParts>
  <Company>VERBUND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in Rumänien</dc:title>
  <dc:creator>Vadean Olimpia</dc:creator>
  <cp:lastModifiedBy>User</cp:lastModifiedBy>
  <cp:revision>58</cp:revision>
  <cp:lastPrinted>2014-11-20T12:34:32Z</cp:lastPrinted>
  <dcterms:created xsi:type="dcterms:W3CDTF">2014-10-24T11:51:41Z</dcterms:created>
  <dcterms:modified xsi:type="dcterms:W3CDTF">2016-04-04T12:11:28Z</dcterms:modified>
</cp:coreProperties>
</file>