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5" r:id="rId2"/>
    <p:sldId id="267" r:id="rId3"/>
    <p:sldId id="274" r:id="rId4"/>
    <p:sldId id="275" r:id="rId5"/>
    <p:sldId id="276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1C5A97"/>
    <a:srgbClr val="C0C0C0"/>
    <a:srgbClr val="925C2A"/>
    <a:srgbClr val="6630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8" autoAdjust="0"/>
    <p:restoredTop sz="98736" autoAdjust="0"/>
  </p:normalViewPr>
  <p:slideViewPr>
    <p:cSldViewPr>
      <p:cViewPr>
        <p:scale>
          <a:sx n="100" d="100"/>
          <a:sy n="100" d="100"/>
        </p:scale>
        <p:origin x="-306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D5D71CE-8A44-4828-9FC6-F8B5BAB931AB}" type="datetimeFigureOut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302824B-3B3C-4650-8FB4-B2E9E23DA3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DD8AA-BF2D-47E8-B1D4-E4027732AD57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D990E-5122-443A-87EA-790830CBAE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84A92-2173-41B4-B2A0-289ACA5BBF3B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5BB97-54A8-46E3-88BD-5D82BE9D18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A1733-E0F5-4EC7-B8D8-27F9171E7421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2E7D6-0DF7-47B3-AA09-86573D645F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E609C-ADAB-488C-B152-78365E0D2ADE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576A4-79D9-4DA4-868A-F7C59C7F8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4769A-900D-4DDE-8EE1-CBCBCC552C27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2B5EA-2399-4C8A-A7FD-3F27EC350F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69D21-1D95-4801-BC13-33C1EFC216B8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8E7B0-EF6A-42FA-A362-7EA7EC9446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C1E80-76A6-4ADC-A200-14DBE9FEBA0D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122F2-1A57-43F5-8B6A-8BAB2AD917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45CD4-90C1-4E95-AC9B-17FDA0A28550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96053-2CE9-4AAF-A925-71B0198F0D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F7D3E-F024-418F-AAF7-72D79D634B23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9AB2C-EC5A-4CD5-91A3-927CA970E9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AC8D2-1F46-43BD-952F-480CFB45E90F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72750-2CD3-4A26-9103-1A41A85C5A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3E2AC-89A9-4786-9701-5EF29A6A3F5C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46187-8CF1-43A0-9187-41B3C7AB18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343C73-1D22-4690-93E8-089F8C4B195F}" type="datetime1">
              <a:rPr lang="en-US"/>
              <a:pPr>
                <a:defRPr/>
              </a:pPr>
              <a:t>4/3/2016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ACDEB01-F998-4FA1-818A-1C3377F02A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roup 3"/>
          <p:cNvGrpSpPr>
            <a:grpSpLocks/>
          </p:cNvGrpSpPr>
          <p:nvPr/>
        </p:nvGrpSpPr>
        <p:grpSpPr bwMode="auto">
          <a:xfrm rot="365752">
            <a:off x="514350" y="579438"/>
            <a:ext cx="7999413" cy="5794375"/>
            <a:chOff x="675003" y="653339"/>
            <a:chExt cx="7533077" cy="5261686"/>
          </a:xfrm>
        </p:grpSpPr>
        <p:sp>
          <p:nvSpPr>
            <p:cNvPr id="5" name="Round Same Side Corner Rectangle 4"/>
            <p:cNvSpPr/>
            <p:nvPr/>
          </p:nvSpPr>
          <p:spPr>
            <a:xfrm flipH="1">
              <a:off x="1155924" y="653019"/>
              <a:ext cx="1554753" cy="1493454"/>
            </a:xfrm>
            <a:prstGeom prst="round2SameRect">
              <a:avLst>
                <a:gd name="adj1" fmla="val 15070"/>
                <a:gd name="adj2" fmla="val 0"/>
              </a:avLst>
            </a:prstGeom>
            <a:gradFill>
              <a:gsLst>
                <a:gs pos="100000">
                  <a:schemeClr val="tx2">
                    <a:lumMod val="40000"/>
                    <a:lumOff val="60000"/>
                  </a:schemeClr>
                </a:gs>
                <a:gs pos="3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ound Same Side Corner Rectangle 5"/>
            <p:cNvSpPr/>
            <p:nvPr/>
          </p:nvSpPr>
          <p:spPr>
            <a:xfrm flipH="1">
              <a:off x="904294" y="932335"/>
              <a:ext cx="7274449" cy="441117"/>
            </a:xfrm>
            <a:prstGeom prst="round2SameRect">
              <a:avLst>
                <a:gd name="adj1" fmla="val 34642"/>
                <a:gd name="adj2" fmla="val 0"/>
              </a:avLst>
            </a:prstGeom>
            <a:gradFill>
              <a:gsLst>
                <a:gs pos="100000">
                  <a:schemeClr val="tx2">
                    <a:lumMod val="75000"/>
                  </a:schemeClr>
                </a:gs>
                <a:gs pos="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" name="Picture 6" descr="stack_paper.png"/>
            <p:cNvPicPr>
              <a:picLocks noChangeAspect="1"/>
            </p:cNvPicPr>
            <p:nvPr/>
          </p:nvPicPr>
          <p:blipFill>
            <a:blip r:embed="rId2" cstate="print">
              <a:duotone>
                <a:prstClr val="black"/>
                <a:srgbClr val="FFFF99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 rot="5575668">
              <a:off x="2632356" y="-904270"/>
              <a:ext cx="3975834" cy="7091052"/>
            </a:xfrm>
            <a:prstGeom prst="rect">
              <a:avLst/>
            </a:prstGeom>
          </p:spPr>
        </p:pic>
        <p:sp>
          <p:nvSpPr>
            <p:cNvPr id="8" name="Round Same Side Corner Rectangle 7"/>
            <p:cNvSpPr/>
            <p:nvPr/>
          </p:nvSpPr>
          <p:spPr>
            <a:xfrm>
              <a:off x="675003" y="1257903"/>
              <a:ext cx="7487922" cy="4657122"/>
            </a:xfrm>
            <a:prstGeom prst="round2SameRect">
              <a:avLst>
                <a:gd name="adj1" fmla="val 4680"/>
                <a:gd name="adj2" fmla="val 2087"/>
              </a:avLst>
            </a:prstGeom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 w="3175">
              <a:gradFill>
                <a:gsLst>
                  <a:gs pos="100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40000"/>
                      <a:lumOff val="60000"/>
                    </a:schemeClr>
                  </a:gs>
                </a:gsLst>
                <a:lin ang="5400000" scaled="0"/>
              </a:gradFill>
            </a:ln>
            <a:effectLst/>
            <a:scene3d>
              <a:camera prst="perspectiveBelow" fov="3900000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4338" name="Picture 4" descr="CCR_newlogo_jpg 300dpi (rgb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02107">
            <a:off x="7161213" y="1600200"/>
            <a:ext cx="1447800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 rot="390851">
            <a:off x="1020763" y="1487488"/>
            <a:ext cx="6632575" cy="4048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o-RO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CONSILIUL CONCURENŢEI</a:t>
            </a:r>
          </a:p>
          <a:p>
            <a:pPr>
              <a:defRPr/>
            </a:pPr>
            <a:endParaRPr lang="ro-RO" sz="25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ro-RO" sz="2500" b="1" dirty="0">
                <a:solidFill>
                  <a:srgbClr val="002060"/>
                </a:solidFill>
              </a:rPr>
              <a:t>Din 199</a:t>
            </a:r>
            <a:r>
              <a:rPr lang="en-US" sz="2500" b="1">
                <a:solidFill>
                  <a:srgbClr val="002060"/>
                </a:solidFill>
              </a:rPr>
              <a:t>6</a:t>
            </a:r>
            <a:r>
              <a:rPr lang="ro-RO" sz="2500" b="1">
                <a:solidFill>
                  <a:srgbClr val="002060"/>
                </a:solidFill>
              </a:rPr>
              <a:t>, </a:t>
            </a:r>
            <a:r>
              <a:rPr lang="ro-RO" sz="2500" dirty="0">
                <a:solidFill>
                  <a:srgbClr val="002060"/>
                </a:solidFill>
              </a:rPr>
              <a:t>un partener pentru dezvoltarea unei economii eficiente şi dinamice, bazată pe promovarea </a:t>
            </a:r>
            <a:r>
              <a:rPr lang="ro-RO" altLang="zh-CN" sz="2500" kern="0" dirty="0">
                <a:solidFill>
                  <a:srgbClr val="002060"/>
                </a:solidFill>
                <a:cs typeface="Arial" panose="020B0604020202020204" pitchFamily="34" charset="0"/>
              </a:rPr>
              <a:t>unui mediu concurenţial normal, în interesul consumatorilor</a:t>
            </a:r>
            <a:endParaRPr lang="en-US" sz="3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Group 3"/>
          <p:cNvGrpSpPr>
            <a:grpSpLocks/>
          </p:cNvGrpSpPr>
          <p:nvPr/>
        </p:nvGrpSpPr>
        <p:grpSpPr bwMode="auto">
          <a:xfrm>
            <a:off x="457200" y="736600"/>
            <a:ext cx="8104188" cy="5588000"/>
            <a:chOff x="675003" y="653339"/>
            <a:chExt cx="7533077" cy="5261686"/>
          </a:xfrm>
        </p:grpSpPr>
        <p:sp>
          <p:nvSpPr>
            <p:cNvPr id="26" name="Round Same Side Corner Rectangle 25"/>
            <p:cNvSpPr/>
            <p:nvPr/>
          </p:nvSpPr>
          <p:spPr>
            <a:xfrm flipH="1">
              <a:off x="1175241" y="665297"/>
              <a:ext cx="1555311" cy="1493303"/>
            </a:xfrm>
            <a:prstGeom prst="round2SameRect">
              <a:avLst>
                <a:gd name="adj1" fmla="val 15070"/>
                <a:gd name="adj2" fmla="val 0"/>
              </a:avLst>
            </a:prstGeom>
            <a:gradFill>
              <a:gsLst>
                <a:gs pos="100000">
                  <a:schemeClr val="tx2">
                    <a:lumMod val="40000"/>
                    <a:lumOff val="60000"/>
                  </a:schemeClr>
                </a:gs>
                <a:gs pos="3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Round Same Side Corner Rectangle 26"/>
            <p:cNvSpPr/>
            <p:nvPr/>
          </p:nvSpPr>
          <p:spPr>
            <a:xfrm flipH="1">
              <a:off x="933238" y="962762"/>
              <a:ext cx="7274842" cy="440965"/>
            </a:xfrm>
            <a:prstGeom prst="round2SameRect">
              <a:avLst>
                <a:gd name="adj1" fmla="val 34642"/>
                <a:gd name="adj2" fmla="val 0"/>
              </a:avLst>
            </a:prstGeom>
            <a:gradFill>
              <a:gsLst>
                <a:gs pos="100000">
                  <a:schemeClr val="tx2">
                    <a:lumMod val="75000"/>
                  </a:schemeClr>
                </a:gs>
                <a:gs pos="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28" name="Picture 27" descr="stack_paper.png"/>
            <p:cNvPicPr>
              <a:picLocks noChangeAspect="1"/>
            </p:cNvPicPr>
            <p:nvPr/>
          </p:nvPicPr>
          <p:blipFill>
            <a:blip r:embed="rId2" cstate="print">
              <a:duotone>
                <a:prstClr val="black"/>
                <a:srgbClr val="FFFF99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 rot="5575668">
              <a:off x="2632356" y="-904270"/>
              <a:ext cx="3975834" cy="7091052"/>
            </a:xfrm>
            <a:prstGeom prst="rect">
              <a:avLst/>
            </a:prstGeom>
          </p:spPr>
        </p:pic>
        <p:sp>
          <p:nvSpPr>
            <p:cNvPr id="29" name="Round Same Side Corner Rectangle 28"/>
            <p:cNvSpPr/>
            <p:nvPr/>
          </p:nvSpPr>
          <p:spPr>
            <a:xfrm>
              <a:off x="675003" y="1257903"/>
              <a:ext cx="7487922" cy="4657122"/>
            </a:xfrm>
            <a:prstGeom prst="round2SameRect">
              <a:avLst>
                <a:gd name="adj1" fmla="val 4680"/>
                <a:gd name="adj2" fmla="val 2087"/>
              </a:avLst>
            </a:prstGeom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 w="3175">
              <a:gradFill>
                <a:gsLst>
                  <a:gs pos="100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40000"/>
                      <a:lumOff val="60000"/>
                    </a:schemeClr>
                  </a:gs>
                </a:gsLst>
                <a:lin ang="5400000" scaled="0"/>
              </a:gradFill>
            </a:ln>
            <a:effectLst/>
            <a:scene3d>
              <a:camera prst="perspectiveBelow" fov="3900000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5362" name="Group 17"/>
          <p:cNvGrpSpPr>
            <a:grpSpLocks/>
          </p:cNvGrpSpPr>
          <p:nvPr/>
        </p:nvGrpSpPr>
        <p:grpSpPr bwMode="auto">
          <a:xfrm rot="-5400000">
            <a:off x="1507331" y="-516731"/>
            <a:ext cx="5900738" cy="7543800"/>
            <a:chOff x="3449605" y="487753"/>
            <a:chExt cx="4580293" cy="5736774"/>
          </a:xfrm>
        </p:grpSpPr>
        <p:sp>
          <p:nvSpPr>
            <p:cNvPr id="5" name="Rectangle 9"/>
            <p:cNvSpPr/>
            <p:nvPr/>
          </p:nvSpPr>
          <p:spPr>
            <a:xfrm rot="276471">
              <a:off x="3664017" y="1029801"/>
              <a:ext cx="4365881" cy="5147644"/>
            </a:xfrm>
            <a:custGeom>
              <a:avLst/>
              <a:gdLst>
                <a:gd name="connsiteX0" fmla="*/ 0 w 4419600"/>
                <a:gd name="connsiteY0" fmla="*/ 0 h 5564572"/>
                <a:gd name="connsiteX1" fmla="*/ 4419600 w 4419600"/>
                <a:gd name="connsiteY1" fmla="*/ 0 h 5564572"/>
                <a:gd name="connsiteX2" fmla="*/ 4419600 w 4419600"/>
                <a:gd name="connsiteY2" fmla="*/ 5564572 h 5564572"/>
                <a:gd name="connsiteX3" fmla="*/ 0 w 4419600"/>
                <a:gd name="connsiteY3" fmla="*/ 5564572 h 5564572"/>
                <a:gd name="connsiteX4" fmla="*/ 0 w 4419600"/>
                <a:gd name="connsiteY4" fmla="*/ 0 h 5564572"/>
                <a:gd name="connsiteX0" fmla="*/ 0 w 4419600"/>
                <a:gd name="connsiteY0" fmla="*/ 0 h 5564572"/>
                <a:gd name="connsiteX1" fmla="*/ 3620542 w 4419600"/>
                <a:gd name="connsiteY1" fmla="*/ 417233 h 5564572"/>
                <a:gd name="connsiteX2" fmla="*/ 4419600 w 4419600"/>
                <a:gd name="connsiteY2" fmla="*/ 5564572 h 5564572"/>
                <a:gd name="connsiteX3" fmla="*/ 0 w 4419600"/>
                <a:gd name="connsiteY3" fmla="*/ 5564572 h 5564572"/>
                <a:gd name="connsiteX4" fmla="*/ 0 w 4419600"/>
                <a:gd name="connsiteY4" fmla="*/ 0 h 5564572"/>
                <a:gd name="connsiteX0" fmla="*/ 0 w 4419600"/>
                <a:gd name="connsiteY0" fmla="*/ 0 h 5564572"/>
                <a:gd name="connsiteX1" fmla="*/ 3620542 w 4419600"/>
                <a:gd name="connsiteY1" fmla="*/ 417233 h 5564572"/>
                <a:gd name="connsiteX2" fmla="*/ 4419600 w 4419600"/>
                <a:gd name="connsiteY2" fmla="*/ 5564572 h 5564572"/>
                <a:gd name="connsiteX3" fmla="*/ 191791 w 4419600"/>
                <a:gd name="connsiteY3" fmla="*/ 5492662 h 5564572"/>
                <a:gd name="connsiteX4" fmla="*/ 0 w 4419600"/>
                <a:gd name="connsiteY4" fmla="*/ 0 h 5564572"/>
                <a:gd name="connsiteX0" fmla="*/ 0 w 4365815"/>
                <a:gd name="connsiteY0" fmla="*/ 425230 h 5147339"/>
                <a:gd name="connsiteX1" fmla="*/ 3566757 w 4365815"/>
                <a:gd name="connsiteY1" fmla="*/ 0 h 5147339"/>
                <a:gd name="connsiteX2" fmla="*/ 4365815 w 4365815"/>
                <a:gd name="connsiteY2" fmla="*/ 5147339 h 5147339"/>
                <a:gd name="connsiteX3" fmla="*/ 138006 w 4365815"/>
                <a:gd name="connsiteY3" fmla="*/ 5075429 h 5147339"/>
                <a:gd name="connsiteX4" fmla="*/ 0 w 4365815"/>
                <a:gd name="connsiteY4" fmla="*/ 425230 h 5147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5815" h="5147339">
                  <a:moveTo>
                    <a:pt x="0" y="425230"/>
                  </a:moveTo>
                  <a:lnTo>
                    <a:pt x="3566757" y="0"/>
                  </a:lnTo>
                  <a:lnTo>
                    <a:pt x="4365815" y="5147339"/>
                  </a:lnTo>
                  <a:lnTo>
                    <a:pt x="138006" y="5075429"/>
                  </a:lnTo>
                  <a:lnTo>
                    <a:pt x="0" y="42523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100000">
                  <a:srgbClr val="E6E6E6"/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rot="21428290">
              <a:off x="3449605" y="487753"/>
              <a:ext cx="4420100" cy="573677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E6E6E6"/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3937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449605" y="487753"/>
              <a:ext cx="4420100" cy="573677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E6E6E6"/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5363" name="Picture 4" descr="CCR_newlogo_jpg 300dpi (rgb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61350" y="0"/>
            <a:ext cx="882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9"/>
          <p:cNvSpPr txBox="1">
            <a:spLocks noChangeArrowheads="1"/>
          </p:cNvSpPr>
          <p:nvPr/>
        </p:nvSpPr>
        <p:spPr bwMode="auto">
          <a:xfrm>
            <a:off x="685800" y="962025"/>
            <a:ext cx="1981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o-RO" altLang="en-US" sz="2000" b="1">
                <a:solidFill>
                  <a:srgbClr val="002060"/>
                </a:solidFill>
              </a:rPr>
              <a:t> veghea</a:t>
            </a:r>
            <a:r>
              <a:rPr lang="en-US" altLang="en-US" sz="2000" b="1">
                <a:solidFill>
                  <a:srgbClr val="002060"/>
                </a:solidFill>
              </a:rPr>
              <a:t>z</a:t>
            </a:r>
            <a:r>
              <a:rPr lang="ro-RO" altLang="en-US" sz="2000" b="1">
                <a:solidFill>
                  <a:srgbClr val="002060"/>
                </a:solidFill>
              </a:rPr>
              <a:t>ă la respectarea “regulilor </a:t>
            </a:r>
            <a:r>
              <a:rPr lang="en-US" altLang="en-US" sz="2000" b="1">
                <a:solidFill>
                  <a:srgbClr val="002060"/>
                </a:solidFill>
              </a:rPr>
              <a:t/>
            </a:r>
            <a:br>
              <a:rPr lang="en-US" altLang="en-US" sz="2000" b="1">
                <a:solidFill>
                  <a:srgbClr val="002060"/>
                </a:solidFill>
              </a:rPr>
            </a:br>
            <a:r>
              <a:rPr lang="ro-RO" altLang="en-US" sz="2000" b="1">
                <a:solidFill>
                  <a:srgbClr val="002060"/>
                </a:solidFill>
              </a:rPr>
              <a:t>jocului” pe piaţă</a:t>
            </a:r>
            <a:endParaRPr lang="en-US" altLang="en-US" sz="2000" b="1">
              <a:solidFill>
                <a:srgbClr val="002060"/>
              </a:solidFill>
            </a:endParaRPr>
          </a:p>
        </p:txBody>
      </p:sp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5943600" y="762000"/>
            <a:ext cx="2209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ro-RO" altLang="en-US" sz="2000" b="1">
                <a:solidFill>
                  <a:srgbClr val="002060"/>
                </a:solidFill>
              </a:rPr>
              <a:t> sancţionează practicile anticoncurenţiale</a:t>
            </a:r>
            <a:endParaRPr lang="en-US" altLang="en-US" sz="2000" b="1">
              <a:solidFill>
                <a:srgbClr val="002060"/>
              </a:solidFill>
            </a:endParaRPr>
          </a:p>
        </p:txBody>
      </p:sp>
      <p:sp>
        <p:nvSpPr>
          <p:cNvPr id="15366" name="Text Box 11"/>
          <p:cNvSpPr txBox="1">
            <a:spLocks noChangeArrowheads="1"/>
          </p:cNvSpPr>
          <p:nvPr/>
        </p:nvSpPr>
        <p:spPr bwMode="auto">
          <a:xfrm>
            <a:off x="762000" y="4622800"/>
            <a:ext cx="1752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o-RO" altLang="en-US" sz="2000" b="1">
                <a:solidFill>
                  <a:srgbClr val="002060"/>
                </a:solidFill>
              </a:rPr>
              <a:t> autorizează  fuziunile şi achiziţiile</a:t>
            </a:r>
            <a:endParaRPr lang="en-US" altLang="en-US" sz="2000" b="1">
              <a:solidFill>
                <a:srgbClr val="002060"/>
              </a:solidFill>
            </a:endParaRP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2636838" y="2819400"/>
            <a:ext cx="2925762" cy="11699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o-RO" sz="3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CONSILIUL CONCURENŢEI</a:t>
            </a:r>
            <a:endParaRPr lang="en-US" sz="35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AutoShape 14"/>
          <p:cNvSpPr>
            <a:spLocks noChangeArrowheads="1"/>
          </p:cNvSpPr>
          <p:nvPr/>
        </p:nvSpPr>
        <p:spPr bwMode="auto">
          <a:xfrm>
            <a:off x="4433888" y="1295400"/>
            <a:ext cx="1439862" cy="15240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1" name="AutoShape 15"/>
          <p:cNvSpPr>
            <a:spLocks noChangeArrowheads="1"/>
          </p:cNvSpPr>
          <p:nvPr/>
        </p:nvSpPr>
        <p:spPr bwMode="auto">
          <a:xfrm flipH="1">
            <a:off x="2209800" y="1295400"/>
            <a:ext cx="1447800" cy="1512888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 rot="10800000" flipH="1">
            <a:off x="4433888" y="4038600"/>
            <a:ext cx="1511300" cy="14478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" name="AutoShape 14"/>
          <p:cNvSpPr>
            <a:spLocks noChangeArrowheads="1"/>
          </p:cNvSpPr>
          <p:nvPr/>
        </p:nvSpPr>
        <p:spPr bwMode="auto">
          <a:xfrm rot="10800000">
            <a:off x="2216150" y="4038600"/>
            <a:ext cx="1441450" cy="14478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2" name="Slide Number Placeholder 29"/>
          <p:cNvSpPr>
            <a:spLocks noGrp="1"/>
          </p:cNvSpPr>
          <p:nvPr>
            <p:ph type="sldNum" sz="quarter" idx="12"/>
          </p:nvPr>
        </p:nvSpPr>
        <p:spPr bwMode="auto">
          <a:xfrm>
            <a:off x="8686800" y="6416675"/>
            <a:ext cx="30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B84F048-BD94-4CE1-86EE-6BD0CA9AB6F0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15373" name="Text Box 12"/>
          <p:cNvSpPr txBox="1">
            <a:spLocks noChangeArrowheads="1"/>
          </p:cNvSpPr>
          <p:nvPr/>
        </p:nvSpPr>
        <p:spPr bwMode="auto">
          <a:xfrm>
            <a:off x="5562600" y="4114800"/>
            <a:ext cx="2819400" cy="213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altLang="en-US" sz="1900" b="1">
                <a:solidFill>
                  <a:srgbClr val="002060"/>
                </a:solidFill>
              </a:rPr>
              <a:t>a</a:t>
            </a:r>
            <a:r>
              <a:rPr lang="ro-RO" altLang="en-US" sz="1900" b="1">
                <a:solidFill>
                  <a:srgbClr val="002060"/>
                </a:solidFill>
              </a:rPr>
              <a:t>sistă autorităţile în elaborarea măsurilor </a:t>
            </a:r>
            <a:r>
              <a:rPr lang="en-US" altLang="en-US" sz="1900" b="1">
                <a:solidFill>
                  <a:srgbClr val="002060"/>
                </a:solidFill>
              </a:rPr>
              <a:t/>
            </a:r>
            <a:br>
              <a:rPr lang="en-US" altLang="en-US" sz="1900" b="1">
                <a:solidFill>
                  <a:srgbClr val="002060"/>
                </a:solidFill>
              </a:rPr>
            </a:br>
            <a:r>
              <a:rPr lang="ro-RO" altLang="en-US" sz="1900" b="1">
                <a:solidFill>
                  <a:srgbClr val="002060"/>
                </a:solidFill>
              </a:rPr>
              <a:t>de ajutor de stat </a:t>
            </a:r>
            <a:r>
              <a:rPr lang="ro-RO" altLang="en-US" b="1">
                <a:solidFill>
                  <a:srgbClr val="002060"/>
                </a:solidFill>
              </a:rPr>
              <a:t>astfel încât</a:t>
            </a:r>
            <a:r>
              <a:rPr lang="ro-RO" altLang="en-US" sz="1900" b="1">
                <a:solidFill>
                  <a:srgbClr val="002060"/>
                </a:solidFill>
              </a:rPr>
              <a:t> să nu</a:t>
            </a:r>
            <a:r>
              <a:rPr lang="en-US" altLang="en-US" sz="1900" b="1">
                <a:solidFill>
                  <a:srgbClr val="002060"/>
                </a:solidFill>
              </a:rPr>
              <a:t> </a:t>
            </a:r>
            <a:r>
              <a:rPr lang="ro-RO" altLang="en-US" sz="1900" b="1">
                <a:solidFill>
                  <a:srgbClr val="002060"/>
                </a:solidFill>
              </a:rPr>
              <a:t> distorsioneze </a:t>
            </a:r>
            <a:r>
              <a:rPr lang="en-US" altLang="en-US" sz="1900" b="1">
                <a:solidFill>
                  <a:srgbClr val="002060"/>
                </a:solidFill>
              </a:rPr>
              <a:t>semnificativ </a:t>
            </a:r>
            <a:r>
              <a:rPr lang="ro-RO" altLang="en-US" sz="1900" b="1">
                <a:solidFill>
                  <a:srgbClr val="002060"/>
                </a:solidFill>
              </a:rPr>
              <a:t>concurenţa </a:t>
            </a:r>
            <a:endParaRPr lang="en-US" altLang="en-US" sz="19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 advTm="5000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E357AA-509E-4A8F-A9EA-0D8A1639346B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  <p:grpSp>
        <p:nvGrpSpPr>
          <p:cNvPr id="16386" name="Group 3"/>
          <p:cNvGrpSpPr>
            <a:grpSpLocks/>
          </p:cNvGrpSpPr>
          <p:nvPr/>
        </p:nvGrpSpPr>
        <p:grpSpPr bwMode="auto">
          <a:xfrm rot="365752">
            <a:off x="514350" y="560388"/>
            <a:ext cx="7999413" cy="5794375"/>
            <a:chOff x="675003" y="653339"/>
            <a:chExt cx="7533077" cy="5261686"/>
          </a:xfrm>
        </p:grpSpPr>
        <p:sp>
          <p:nvSpPr>
            <p:cNvPr id="6" name="Round Same Side Corner Rectangle 5"/>
            <p:cNvSpPr/>
            <p:nvPr/>
          </p:nvSpPr>
          <p:spPr>
            <a:xfrm flipH="1">
              <a:off x="1155924" y="653019"/>
              <a:ext cx="1554753" cy="1493454"/>
            </a:xfrm>
            <a:prstGeom prst="round2SameRect">
              <a:avLst>
                <a:gd name="adj1" fmla="val 15070"/>
                <a:gd name="adj2" fmla="val 0"/>
              </a:avLst>
            </a:prstGeom>
            <a:gradFill>
              <a:gsLst>
                <a:gs pos="100000">
                  <a:schemeClr val="tx2">
                    <a:lumMod val="40000"/>
                    <a:lumOff val="60000"/>
                  </a:schemeClr>
                </a:gs>
                <a:gs pos="3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ound Same Side Corner Rectangle 6"/>
            <p:cNvSpPr/>
            <p:nvPr/>
          </p:nvSpPr>
          <p:spPr>
            <a:xfrm flipH="1">
              <a:off x="904294" y="932335"/>
              <a:ext cx="7274449" cy="441117"/>
            </a:xfrm>
            <a:prstGeom prst="round2SameRect">
              <a:avLst>
                <a:gd name="adj1" fmla="val 34642"/>
                <a:gd name="adj2" fmla="val 0"/>
              </a:avLst>
            </a:prstGeom>
            <a:gradFill>
              <a:gsLst>
                <a:gs pos="100000">
                  <a:schemeClr val="tx2">
                    <a:lumMod val="75000"/>
                  </a:schemeClr>
                </a:gs>
                <a:gs pos="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8" name="Picture 7" descr="stack_paper.png"/>
            <p:cNvPicPr>
              <a:picLocks noChangeAspect="1"/>
            </p:cNvPicPr>
            <p:nvPr/>
          </p:nvPicPr>
          <p:blipFill>
            <a:blip r:embed="rId2" cstate="print">
              <a:duotone>
                <a:prstClr val="black"/>
                <a:srgbClr val="FFFF99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 rot="5575668">
              <a:off x="2632356" y="-904270"/>
              <a:ext cx="3975834" cy="7091052"/>
            </a:xfrm>
            <a:prstGeom prst="rect">
              <a:avLst/>
            </a:prstGeom>
          </p:spPr>
        </p:pic>
        <p:sp>
          <p:nvSpPr>
            <p:cNvPr id="9" name="Round Same Side Corner Rectangle 8"/>
            <p:cNvSpPr/>
            <p:nvPr/>
          </p:nvSpPr>
          <p:spPr>
            <a:xfrm>
              <a:off x="675003" y="1257903"/>
              <a:ext cx="7487922" cy="4657122"/>
            </a:xfrm>
            <a:prstGeom prst="round2SameRect">
              <a:avLst>
                <a:gd name="adj1" fmla="val 4680"/>
                <a:gd name="adj2" fmla="val 2087"/>
              </a:avLst>
            </a:prstGeom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 w="3175">
              <a:gradFill>
                <a:gsLst>
                  <a:gs pos="100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40000"/>
                      <a:lumOff val="60000"/>
                    </a:schemeClr>
                  </a:gs>
                </a:gsLst>
                <a:lin ang="5400000" scaled="0"/>
              </a:gradFill>
            </a:ln>
            <a:effectLst/>
            <a:scene3d>
              <a:camera prst="perspectiveBelow" fov="3900000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 rot="455285">
            <a:off x="2016125" y="2152650"/>
            <a:ext cx="5326063" cy="31686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o-RO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Gabriela MILEA</a:t>
            </a:r>
          </a:p>
          <a:p>
            <a:pPr algn="ctr" eaLnBrk="0" hangingPunct="0">
              <a:defRPr/>
            </a:pPr>
            <a:r>
              <a:rPr lang="ro-RO" sz="3000" dirty="0">
                <a:solidFill>
                  <a:srgbClr val="002060"/>
                </a:solidFill>
              </a:rPr>
              <a:t>Şef</a:t>
            </a:r>
            <a:r>
              <a:rPr lang="ro-RO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>
                <a:solidFill>
                  <a:srgbClr val="002060"/>
                </a:solidFill>
              </a:rPr>
              <a:t>Servici</a:t>
            </a:r>
            <a:r>
              <a:rPr lang="ro-RO" sz="3000" dirty="0">
                <a:solidFill>
                  <a:srgbClr val="002060"/>
                </a:solidFill>
              </a:rPr>
              <a:t>u</a:t>
            </a:r>
            <a:r>
              <a:rPr lang="en-US" sz="3000" dirty="0">
                <a:solidFill>
                  <a:srgbClr val="002060"/>
                </a:solidFill>
              </a:rPr>
              <a:t> de </a:t>
            </a:r>
            <a:r>
              <a:rPr lang="en-US" sz="3000" dirty="0" err="1">
                <a:solidFill>
                  <a:srgbClr val="002060"/>
                </a:solidFill>
              </a:rPr>
              <a:t>Asisten</a:t>
            </a:r>
            <a:r>
              <a:rPr lang="ro-RO" sz="3000" dirty="0">
                <a:solidFill>
                  <a:srgbClr val="002060"/>
                </a:solidFill>
              </a:rPr>
              <a:t>ţă</a:t>
            </a:r>
            <a:r>
              <a:rPr lang="en-US" sz="3000" dirty="0">
                <a:solidFill>
                  <a:srgbClr val="002060"/>
                </a:solidFill>
              </a:rPr>
              <a:t> </a:t>
            </a:r>
            <a:r>
              <a:rPr lang="en-US" sz="3000" dirty="0" err="1">
                <a:solidFill>
                  <a:srgbClr val="002060"/>
                </a:solidFill>
              </a:rPr>
              <a:t>Tehnic</a:t>
            </a:r>
            <a:r>
              <a:rPr lang="ro-RO" sz="3000" dirty="0">
                <a:solidFill>
                  <a:srgbClr val="002060"/>
                </a:solidFill>
              </a:rPr>
              <a:t>ă</a:t>
            </a:r>
            <a:r>
              <a:rPr lang="en-US" sz="3000" dirty="0">
                <a:solidFill>
                  <a:srgbClr val="002060"/>
                </a:solidFill>
              </a:rPr>
              <a:t> </a:t>
            </a:r>
            <a:r>
              <a:rPr lang="ro-RO" sz="3000" dirty="0">
                <a:solidFill>
                  <a:srgbClr val="002060"/>
                </a:solidFill>
              </a:rPr>
              <a:t>ş</a:t>
            </a:r>
            <a:r>
              <a:rPr lang="en-US" sz="3000" dirty="0" err="1">
                <a:solidFill>
                  <a:srgbClr val="002060"/>
                </a:solidFill>
              </a:rPr>
              <a:t>i</a:t>
            </a:r>
            <a:r>
              <a:rPr lang="ro-RO" sz="3000" dirty="0">
                <a:solidFill>
                  <a:srgbClr val="002060"/>
                </a:solidFill>
              </a:rPr>
              <a:t> </a:t>
            </a:r>
            <a:r>
              <a:rPr lang="en-US" sz="3000" dirty="0" err="1">
                <a:solidFill>
                  <a:srgbClr val="002060"/>
                </a:solidFill>
              </a:rPr>
              <a:t>Cooperare</a:t>
            </a:r>
            <a:endParaRPr lang="en-US" sz="3000" dirty="0">
              <a:solidFill>
                <a:srgbClr val="002060"/>
              </a:solidFill>
            </a:endParaRPr>
          </a:p>
          <a:p>
            <a:pPr algn="ctr" eaLnBrk="0" hangingPunct="0">
              <a:defRPr/>
            </a:pPr>
            <a:r>
              <a:rPr lang="en-US" sz="3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</a:t>
            </a:r>
            <a:r>
              <a:rPr lang="ro-RO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ţia Ajutor de </a:t>
            </a:r>
            <a:r>
              <a:rPr lang="en-US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ro-RO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tat</a:t>
            </a:r>
          </a:p>
          <a:p>
            <a:pPr eaLnBrk="0" hangingPunct="0">
              <a:defRPr/>
            </a:pPr>
            <a:endParaRPr lang="en-US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388" name="Picture 4" descr="CCR_newlogo_jpg 300dpi (rgb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61350" y="0"/>
            <a:ext cx="882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5000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93EF9F-7108-4CC6-B55B-9A809665D8A7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grpSp>
        <p:nvGrpSpPr>
          <p:cNvPr id="17410" name="Group 3"/>
          <p:cNvGrpSpPr>
            <a:grpSpLocks/>
          </p:cNvGrpSpPr>
          <p:nvPr/>
        </p:nvGrpSpPr>
        <p:grpSpPr bwMode="auto">
          <a:xfrm>
            <a:off x="457200" y="736600"/>
            <a:ext cx="8104188" cy="5588000"/>
            <a:chOff x="675003" y="653339"/>
            <a:chExt cx="7533077" cy="5261686"/>
          </a:xfrm>
        </p:grpSpPr>
        <p:sp>
          <p:nvSpPr>
            <p:cNvPr id="6" name="Round Same Side Corner Rectangle 5"/>
            <p:cNvSpPr/>
            <p:nvPr/>
          </p:nvSpPr>
          <p:spPr>
            <a:xfrm flipH="1">
              <a:off x="1175241" y="665297"/>
              <a:ext cx="1555311" cy="1493303"/>
            </a:xfrm>
            <a:prstGeom prst="round2SameRect">
              <a:avLst>
                <a:gd name="adj1" fmla="val 15070"/>
                <a:gd name="adj2" fmla="val 0"/>
              </a:avLst>
            </a:prstGeom>
            <a:gradFill>
              <a:gsLst>
                <a:gs pos="100000">
                  <a:schemeClr val="tx2">
                    <a:lumMod val="40000"/>
                    <a:lumOff val="60000"/>
                  </a:schemeClr>
                </a:gs>
                <a:gs pos="3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ound Same Side Corner Rectangle 6"/>
            <p:cNvSpPr/>
            <p:nvPr/>
          </p:nvSpPr>
          <p:spPr>
            <a:xfrm flipH="1">
              <a:off x="933238" y="962762"/>
              <a:ext cx="7274842" cy="440965"/>
            </a:xfrm>
            <a:prstGeom prst="round2SameRect">
              <a:avLst>
                <a:gd name="adj1" fmla="val 34642"/>
                <a:gd name="adj2" fmla="val 0"/>
              </a:avLst>
            </a:prstGeom>
            <a:gradFill>
              <a:gsLst>
                <a:gs pos="100000">
                  <a:schemeClr val="tx2">
                    <a:lumMod val="75000"/>
                  </a:schemeClr>
                </a:gs>
                <a:gs pos="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8" name="Picture 7" descr="stack_paper.png"/>
            <p:cNvPicPr>
              <a:picLocks noChangeAspect="1"/>
            </p:cNvPicPr>
            <p:nvPr/>
          </p:nvPicPr>
          <p:blipFill>
            <a:blip r:embed="rId2" cstate="print">
              <a:duotone>
                <a:prstClr val="black"/>
                <a:srgbClr val="FFFF99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 rot="5575668">
              <a:off x="2632356" y="-904270"/>
              <a:ext cx="3975834" cy="7091052"/>
            </a:xfrm>
            <a:prstGeom prst="rect">
              <a:avLst/>
            </a:prstGeom>
          </p:spPr>
        </p:pic>
        <p:sp>
          <p:nvSpPr>
            <p:cNvPr id="9" name="Round Same Side Corner Rectangle 8"/>
            <p:cNvSpPr/>
            <p:nvPr/>
          </p:nvSpPr>
          <p:spPr>
            <a:xfrm>
              <a:off x="675003" y="1257903"/>
              <a:ext cx="7487922" cy="4657122"/>
            </a:xfrm>
            <a:prstGeom prst="round2SameRect">
              <a:avLst>
                <a:gd name="adj1" fmla="val 4680"/>
                <a:gd name="adj2" fmla="val 2087"/>
              </a:avLst>
            </a:prstGeom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 w="3175">
              <a:gradFill>
                <a:gsLst>
                  <a:gs pos="100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40000"/>
                      <a:lumOff val="60000"/>
                    </a:schemeClr>
                  </a:gs>
                </a:gsLst>
                <a:lin ang="5400000" scaled="0"/>
              </a:gradFill>
            </a:ln>
            <a:effectLst/>
            <a:scene3d>
              <a:camera prst="perspectiveBelow" fov="3900000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7411" name="Group 17"/>
          <p:cNvGrpSpPr>
            <a:grpSpLocks/>
          </p:cNvGrpSpPr>
          <p:nvPr/>
        </p:nvGrpSpPr>
        <p:grpSpPr bwMode="auto">
          <a:xfrm rot="230385">
            <a:off x="1438275" y="415925"/>
            <a:ext cx="6188075" cy="6223000"/>
            <a:chOff x="3437168" y="474405"/>
            <a:chExt cx="4592124" cy="5740130"/>
          </a:xfrm>
        </p:grpSpPr>
        <p:sp>
          <p:nvSpPr>
            <p:cNvPr id="11" name="Rectangle 9"/>
            <p:cNvSpPr/>
            <p:nvPr/>
          </p:nvSpPr>
          <p:spPr>
            <a:xfrm rot="276471">
              <a:off x="3657827" y="1013652"/>
              <a:ext cx="4365934" cy="5147081"/>
            </a:xfrm>
            <a:custGeom>
              <a:avLst/>
              <a:gdLst>
                <a:gd name="connsiteX0" fmla="*/ 0 w 4419600"/>
                <a:gd name="connsiteY0" fmla="*/ 0 h 5564572"/>
                <a:gd name="connsiteX1" fmla="*/ 4419600 w 4419600"/>
                <a:gd name="connsiteY1" fmla="*/ 0 h 5564572"/>
                <a:gd name="connsiteX2" fmla="*/ 4419600 w 4419600"/>
                <a:gd name="connsiteY2" fmla="*/ 5564572 h 5564572"/>
                <a:gd name="connsiteX3" fmla="*/ 0 w 4419600"/>
                <a:gd name="connsiteY3" fmla="*/ 5564572 h 5564572"/>
                <a:gd name="connsiteX4" fmla="*/ 0 w 4419600"/>
                <a:gd name="connsiteY4" fmla="*/ 0 h 5564572"/>
                <a:gd name="connsiteX0" fmla="*/ 0 w 4419600"/>
                <a:gd name="connsiteY0" fmla="*/ 0 h 5564572"/>
                <a:gd name="connsiteX1" fmla="*/ 3620542 w 4419600"/>
                <a:gd name="connsiteY1" fmla="*/ 417233 h 5564572"/>
                <a:gd name="connsiteX2" fmla="*/ 4419600 w 4419600"/>
                <a:gd name="connsiteY2" fmla="*/ 5564572 h 5564572"/>
                <a:gd name="connsiteX3" fmla="*/ 0 w 4419600"/>
                <a:gd name="connsiteY3" fmla="*/ 5564572 h 5564572"/>
                <a:gd name="connsiteX4" fmla="*/ 0 w 4419600"/>
                <a:gd name="connsiteY4" fmla="*/ 0 h 5564572"/>
                <a:gd name="connsiteX0" fmla="*/ 0 w 4419600"/>
                <a:gd name="connsiteY0" fmla="*/ 0 h 5564572"/>
                <a:gd name="connsiteX1" fmla="*/ 3620542 w 4419600"/>
                <a:gd name="connsiteY1" fmla="*/ 417233 h 5564572"/>
                <a:gd name="connsiteX2" fmla="*/ 4419600 w 4419600"/>
                <a:gd name="connsiteY2" fmla="*/ 5564572 h 5564572"/>
                <a:gd name="connsiteX3" fmla="*/ 191791 w 4419600"/>
                <a:gd name="connsiteY3" fmla="*/ 5492662 h 5564572"/>
                <a:gd name="connsiteX4" fmla="*/ 0 w 4419600"/>
                <a:gd name="connsiteY4" fmla="*/ 0 h 5564572"/>
                <a:gd name="connsiteX0" fmla="*/ 0 w 4365815"/>
                <a:gd name="connsiteY0" fmla="*/ 425230 h 5147339"/>
                <a:gd name="connsiteX1" fmla="*/ 3566757 w 4365815"/>
                <a:gd name="connsiteY1" fmla="*/ 0 h 5147339"/>
                <a:gd name="connsiteX2" fmla="*/ 4365815 w 4365815"/>
                <a:gd name="connsiteY2" fmla="*/ 5147339 h 5147339"/>
                <a:gd name="connsiteX3" fmla="*/ 138006 w 4365815"/>
                <a:gd name="connsiteY3" fmla="*/ 5075429 h 5147339"/>
                <a:gd name="connsiteX4" fmla="*/ 0 w 4365815"/>
                <a:gd name="connsiteY4" fmla="*/ 425230 h 5147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5815" h="5147339">
                  <a:moveTo>
                    <a:pt x="0" y="425230"/>
                  </a:moveTo>
                  <a:lnTo>
                    <a:pt x="3566757" y="0"/>
                  </a:lnTo>
                  <a:lnTo>
                    <a:pt x="4365815" y="5147339"/>
                  </a:lnTo>
                  <a:lnTo>
                    <a:pt x="138006" y="5075429"/>
                  </a:lnTo>
                  <a:lnTo>
                    <a:pt x="0" y="42523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100000">
                  <a:srgbClr val="E6E6E6"/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21428290">
              <a:off x="3436811" y="472899"/>
              <a:ext cx="4417769" cy="5737201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E6E6E6"/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3937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547368" y="546196"/>
              <a:ext cx="4302318" cy="566691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E6E6E6"/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7412" name="Picture 15" descr="energii-regenerabile-energie-eolian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29451">
            <a:off x="1692275" y="493713"/>
            <a:ext cx="5780088" cy="296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6" descr="energii-regenerabile-energie-eolian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29451">
            <a:off x="1463675" y="3465513"/>
            <a:ext cx="5780088" cy="296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7"/>
          <p:cNvSpPr/>
          <p:nvPr/>
        </p:nvSpPr>
        <p:spPr>
          <a:xfrm rot="184484">
            <a:off x="2225675" y="508000"/>
            <a:ext cx="5170488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kumimoji="1" lang="ro-RO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Gabriela MILEA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7415" name="Rectangle 25"/>
          <p:cNvSpPr>
            <a:spLocks noChangeArrowheads="1"/>
          </p:cNvSpPr>
          <p:nvPr/>
        </p:nvSpPr>
        <p:spPr bwMode="auto">
          <a:xfrm rot="184484">
            <a:off x="1901825" y="1355725"/>
            <a:ext cx="5189538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o-RO" altLang="en-US" sz="1500">
                <a:solidFill>
                  <a:srgbClr val="002060"/>
                </a:solidFill>
              </a:rPr>
              <a:t> </a:t>
            </a:r>
            <a:r>
              <a:rPr lang="en-US" altLang="en-US" sz="2200">
                <a:solidFill>
                  <a:srgbClr val="002060"/>
                </a:solidFill>
              </a:rPr>
              <a:t>Inspector</a:t>
            </a:r>
            <a:r>
              <a:rPr lang="ro-RO" altLang="en-US" sz="2200">
                <a:solidFill>
                  <a:srgbClr val="002060"/>
                </a:solidFill>
              </a:rPr>
              <a:t> în cadrul </a:t>
            </a:r>
            <a:r>
              <a:rPr lang="en-US" altLang="en-US" sz="2200">
                <a:solidFill>
                  <a:srgbClr val="002060"/>
                </a:solidFill>
              </a:rPr>
              <a:t>Consiliul</a:t>
            </a:r>
            <a:r>
              <a:rPr lang="ro-RO" altLang="en-US" sz="2200">
                <a:solidFill>
                  <a:srgbClr val="002060"/>
                </a:solidFill>
              </a:rPr>
              <a:t>ui</a:t>
            </a:r>
            <a:r>
              <a:rPr lang="en-US" altLang="en-US" sz="2200">
                <a:solidFill>
                  <a:srgbClr val="002060"/>
                </a:solidFill>
              </a:rPr>
              <a:t> Concuren</a:t>
            </a:r>
            <a:r>
              <a:rPr lang="ro-RO" altLang="en-US" sz="2200">
                <a:solidFill>
                  <a:srgbClr val="002060"/>
                </a:solidFill>
              </a:rPr>
              <a:t>ţ</a:t>
            </a:r>
            <a:r>
              <a:rPr lang="en-US" altLang="en-US" sz="2200">
                <a:solidFill>
                  <a:srgbClr val="002060"/>
                </a:solidFill>
              </a:rPr>
              <a:t>ei </a:t>
            </a:r>
            <a:r>
              <a:rPr lang="ro-RO" altLang="en-US" sz="2200">
                <a:solidFill>
                  <a:srgbClr val="002060"/>
                </a:solidFill>
              </a:rPr>
              <a:t>d</a:t>
            </a:r>
            <a:r>
              <a:rPr lang="en-US" altLang="en-US" sz="2200">
                <a:solidFill>
                  <a:srgbClr val="002060"/>
                </a:solidFill>
              </a:rPr>
              <a:t>in 1999, este unul dintre pionierii activit</a:t>
            </a:r>
            <a:r>
              <a:rPr lang="ro-RO" altLang="en-US" sz="2200">
                <a:solidFill>
                  <a:srgbClr val="002060"/>
                </a:solidFill>
              </a:rPr>
              <a:t>ăţi</a:t>
            </a:r>
            <a:r>
              <a:rPr lang="en-US" altLang="en-US" sz="2200">
                <a:solidFill>
                  <a:srgbClr val="002060"/>
                </a:solidFill>
              </a:rPr>
              <a:t>i </a:t>
            </a:r>
            <a:r>
              <a:rPr lang="ro-RO" altLang="en-US" sz="2200">
                <a:solidFill>
                  <a:srgbClr val="002060"/>
                </a:solidFill>
              </a:rPr>
              <a:t>de autorizare a </a:t>
            </a:r>
            <a:r>
              <a:rPr lang="en-US" altLang="en-US" sz="2200">
                <a:solidFill>
                  <a:srgbClr val="002060"/>
                </a:solidFill>
              </a:rPr>
              <a:t>ajuto</a:t>
            </a:r>
            <a:r>
              <a:rPr lang="ro-RO" altLang="en-US" sz="2200">
                <a:solidFill>
                  <a:srgbClr val="002060"/>
                </a:solidFill>
              </a:rPr>
              <a:t>arelor</a:t>
            </a:r>
            <a:r>
              <a:rPr lang="en-US" altLang="en-US" sz="2200">
                <a:solidFill>
                  <a:srgbClr val="002060"/>
                </a:solidFill>
              </a:rPr>
              <a:t> de stat</a:t>
            </a:r>
            <a:r>
              <a:rPr lang="ro-RO" altLang="en-US" sz="2200">
                <a:solidFill>
                  <a:srgbClr val="002060"/>
                </a:solidFill>
              </a:rPr>
              <a:t>, </a:t>
            </a:r>
            <a:r>
              <a:rPr lang="en-US" altLang="en-US" sz="2200">
                <a:solidFill>
                  <a:srgbClr val="002060"/>
                </a:solidFill>
              </a:rPr>
              <a:t>a </a:t>
            </a:r>
            <a:r>
              <a:rPr lang="ro-RO" altLang="en-US" sz="2200">
                <a:solidFill>
                  <a:srgbClr val="002060"/>
                </a:solidFill>
              </a:rPr>
              <a:t>contribuit esenţial</a:t>
            </a:r>
            <a:r>
              <a:rPr lang="en-US" altLang="en-US" sz="2200">
                <a:solidFill>
                  <a:srgbClr val="002060"/>
                </a:solidFill>
              </a:rPr>
              <a:t> la elaborarea primul</a:t>
            </a:r>
            <a:r>
              <a:rPr lang="ro-RO" altLang="en-US" sz="2200">
                <a:solidFill>
                  <a:srgbClr val="002060"/>
                </a:solidFill>
              </a:rPr>
              <a:t>ui</a:t>
            </a:r>
            <a:r>
              <a:rPr lang="en-US" altLang="en-US" sz="2200">
                <a:solidFill>
                  <a:srgbClr val="002060"/>
                </a:solidFill>
              </a:rPr>
              <a:t> cadru legislativ </a:t>
            </a:r>
            <a:r>
              <a:rPr lang="ro-RO" altLang="en-US" sz="2200">
                <a:solidFill>
                  <a:srgbClr val="002060"/>
                </a:solidFill>
              </a:rPr>
              <a:t>în domeniu</a:t>
            </a:r>
          </a:p>
          <a:p>
            <a:pPr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o-RO" altLang="en-US" sz="2200">
                <a:solidFill>
                  <a:srgbClr val="002060"/>
                </a:solidFill>
              </a:rPr>
              <a:t> A făcut parte din </a:t>
            </a:r>
            <a:r>
              <a:rPr lang="en-US" altLang="en-US" sz="2200">
                <a:solidFill>
                  <a:srgbClr val="002060"/>
                </a:solidFill>
              </a:rPr>
              <a:t>echip</a:t>
            </a:r>
            <a:r>
              <a:rPr lang="ro-RO" altLang="en-US" sz="2200">
                <a:solidFill>
                  <a:srgbClr val="002060"/>
                </a:solidFill>
              </a:rPr>
              <a:t>a</a:t>
            </a:r>
            <a:r>
              <a:rPr lang="en-US" altLang="en-US" sz="2200">
                <a:solidFill>
                  <a:srgbClr val="002060"/>
                </a:solidFill>
              </a:rPr>
              <a:t> care </a:t>
            </a:r>
            <a:r>
              <a:rPr lang="ro-RO" altLang="en-US" sz="2200">
                <a:solidFill>
                  <a:srgbClr val="002060"/>
                </a:solidFill>
              </a:rPr>
              <a:t>a negociat </a:t>
            </a:r>
            <a:r>
              <a:rPr lang="en-US" altLang="en-US" sz="2200">
                <a:solidFill>
                  <a:srgbClr val="002060"/>
                </a:solidFill>
              </a:rPr>
              <a:t>capitolul VI – Concuren</a:t>
            </a:r>
            <a:r>
              <a:rPr lang="ro-RO" altLang="en-US" sz="2200">
                <a:solidFill>
                  <a:srgbClr val="002060"/>
                </a:solidFill>
              </a:rPr>
              <a:t>ţă</a:t>
            </a:r>
            <a:r>
              <a:rPr lang="en-US" altLang="en-US" sz="2200">
                <a:solidFill>
                  <a:srgbClr val="002060"/>
                </a:solidFill>
              </a:rPr>
              <a:t> al Tratatului de </a:t>
            </a:r>
            <a:r>
              <a:rPr lang="ro-RO" altLang="en-US" sz="2200">
                <a:solidFill>
                  <a:srgbClr val="002060"/>
                </a:solidFill>
              </a:rPr>
              <a:t>A</a:t>
            </a:r>
            <a:r>
              <a:rPr lang="en-US" altLang="en-US" sz="2200">
                <a:solidFill>
                  <a:srgbClr val="002060"/>
                </a:solidFill>
              </a:rPr>
              <a:t>derare a Rom</a:t>
            </a:r>
            <a:r>
              <a:rPr lang="ro-RO" altLang="en-US" sz="2200">
                <a:solidFill>
                  <a:srgbClr val="002060"/>
                </a:solidFill>
              </a:rPr>
              <a:t>â</a:t>
            </a:r>
            <a:r>
              <a:rPr lang="en-US" altLang="en-US" sz="2200">
                <a:solidFill>
                  <a:srgbClr val="002060"/>
                </a:solidFill>
              </a:rPr>
              <a:t>niei la UE </a:t>
            </a:r>
            <a:r>
              <a:rPr lang="ro-RO" altLang="en-US" sz="2200">
                <a:solidFill>
                  <a:srgbClr val="002060"/>
                </a:solidFill>
              </a:rPr>
              <a:t>(unul dintre cele mai grele capitole)</a:t>
            </a:r>
            <a:endParaRPr lang="en-US" altLang="en-US" sz="2200">
              <a:solidFill>
                <a:srgbClr val="002060"/>
              </a:solidFill>
            </a:endParaRPr>
          </a:p>
          <a:p>
            <a:pPr eaLnBrk="0" hangingPunct="0">
              <a:buFont typeface="Wingdings" pitchFamily="2" charset="2"/>
              <a:buChar char="ü"/>
            </a:pPr>
            <a:r>
              <a:rPr lang="ro-RO" altLang="en-US" sz="2200">
                <a:solidFill>
                  <a:srgbClr val="002060"/>
                </a:solidFill>
              </a:rPr>
              <a:t> </a:t>
            </a:r>
            <a:r>
              <a:rPr lang="en-US" altLang="en-US" sz="2200">
                <a:solidFill>
                  <a:srgbClr val="002060"/>
                </a:solidFill>
              </a:rPr>
              <a:t>Din anul 2013 conduce Serviciul de Asisten</a:t>
            </a:r>
            <a:r>
              <a:rPr lang="ro-RO" altLang="en-US" sz="2200">
                <a:solidFill>
                  <a:srgbClr val="002060"/>
                </a:solidFill>
              </a:rPr>
              <a:t>ţă</a:t>
            </a:r>
            <a:r>
              <a:rPr lang="en-US" altLang="en-US" sz="2200">
                <a:solidFill>
                  <a:srgbClr val="002060"/>
                </a:solidFill>
              </a:rPr>
              <a:t> Tehnic</a:t>
            </a:r>
            <a:r>
              <a:rPr lang="ro-RO" altLang="en-US" sz="2200">
                <a:solidFill>
                  <a:srgbClr val="002060"/>
                </a:solidFill>
              </a:rPr>
              <a:t>ă</a:t>
            </a:r>
            <a:r>
              <a:rPr lang="en-US" altLang="en-US" sz="2200">
                <a:solidFill>
                  <a:srgbClr val="002060"/>
                </a:solidFill>
              </a:rPr>
              <a:t> </a:t>
            </a:r>
            <a:r>
              <a:rPr lang="ro-RO" altLang="en-US" sz="2200">
                <a:solidFill>
                  <a:srgbClr val="002060"/>
                </a:solidFill>
              </a:rPr>
              <a:t>ş</a:t>
            </a:r>
            <a:r>
              <a:rPr lang="en-US" altLang="en-US" sz="2200">
                <a:solidFill>
                  <a:srgbClr val="002060"/>
                </a:solidFill>
              </a:rPr>
              <a:t>i Cooperare</a:t>
            </a:r>
            <a:r>
              <a:rPr lang="ro-RO" altLang="en-US" sz="2200">
                <a:solidFill>
                  <a:srgbClr val="002060"/>
                </a:solidFill>
              </a:rPr>
              <a:t>, gestionând</a:t>
            </a:r>
            <a:r>
              <a:rPr lang="en-US" altLang="en-US" sz="2200">
                <a:solidFill>
                  <a:srgbClr val="002060"/>
                </a:solidFill>
              </a:rPr>
              <a:t> rela</a:t>
            </a:r>
            <a:r>
              <a:rPr lang="ro-RO" altLang="en-US" sz="2200">
                <a:solidFill>
                  <a:srgbClr val="002060"/>
                </a:solidFill>
              </a:rPr>
              <a:t>ţ</a:t>
            </a:r>
            <a:r>
              <a:rPr lang="en-US" altLang="en-US" sz="2200">
                <a:solidFill>
                  <a:srgbClr val="002060"/>
                </a:solidFill>
              </a:rPr>
              <a:t>ia cu Comisia European</a:t>
            </a:r>
            <a:r>
              <a:rPr lang="ro-RO" altLang="en-US" sz="2200">
                <a:solidFill>
                  <a:srgbClr val="002060"/>
                </a:solidFill>
              </a:rPr>
              <a:t>ă</a:t>
            </a:r>
            <a:r>
              <a:rPr lang="en-US" altLang="en-US" sz="2200">
                <a:solidFill>
                  <a:srgbClr val="002060"/>
                </a:solidFill>
              </a:rPr>
              <a:t> </a:t>
            </a:r>
            <a:r>
              <a:rPr lang="ro-RO" altLang="en-US" sz="2200">
                <a:solidFill>
                  <a:srgbClr val="002060"/>
                </a:solidFill>
              </a:rPr>
              <a:t>î</a:t>
            </a:r>
            <a:r>
              <a:rPr lang="en-US" altLang="en-US" sz="2200">
                <a:solidFill>
                  <a:srgbClr val="002060"/>
                </a:solidFill>
              </a:rPr>
              <a:t>n domeniul ajutorului de stat</a:t>
            </a:r>
          </a:p>
        </p:txBody>
      </p:sp>
      <p:pic>
        <p:nvPicPr>
          <p:cNvPr id="17416" name="Picture 4" descr="CCR_newlogo_jpg 300dpi (rgb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61350" y="0"/>
            <a:ext cx="882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5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2D935E1-2C95-4B15-8FA1-0376D82BE053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  <p:pic>
        <p:nvPicPr>
          <p:cNvPr id="18434" name="Picture 4" descr="CCR_newlogo_jpg 300dpi (rgb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61350" y="0"/>
            <a:ext cx="882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4" descr="CCR_newlogo_jpg 300dpi (rgb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61350" y="0"/>
            <a:ext cx="8826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436" name="Group 3"/>
          <p:cNvGrpSpPr>
            <a:grpSpLocks/>
          </p:cNvGrpSpPr>
          <p:nvPr/>
        </p:nvGrpSpPr>
        <p:grpSpPr bwMode="auto">
          <a:xfrm>
            <a:off x="457200" y="736600"/>
            <a:ext cx="8104188" cy="5588000"/>
            <a:chOff x="675003" y="653339"/>
            <a:chExt cx="7533077" cy="5261686"/>
          </a:xfrm>
        </p:grpSpPr>
        <p:sp>
          <p:nvSpPr>
            <p:cNvPr id="12" name="Round Same Side Corner Rectangle 11"/>
            <p:cNvSpPr/>
            <p:nvPr/>
          </p:nvSpPr>
          <p:spPr>
            <a:xfrm flipH="1">
              <a:off x="1175241" y="665297"/>
              <a:ext cx="1555311" cy="1493303"/>
            </a:xfrm>
            <a:prstGeom prst="round2SameRect">
              <a:avLst>
                <a:gd name="adj1" fmla="val 15070"/>
                <a:gd name="adj2" fmla="val 0"/>
              </a:avLst>
            </a:prstGeom>
            <a:gradFill>
              <a:gsLst>
                <a:gs pos="100000">
                  <a:schemeClr val="tx2">
                    <a:lumMod val="40000"/>
                    <a:lumOff val="60000"/>
                  </a:schemeClr>
                </a:gs>
                <a:gs pos="3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ound Same Side Corner Rectangle 12"/>
            <p:cNvSpPr/>
            <p:nvPr/>
          </p:nvSpPr>
          <p:spPr>
            <a:xfrm flipH="1">
              <a:off x="933238" y="962762"/>
              <a:ext cx="7274842" cy="440965"/>
            </a:xfrm>
            <a:prstGeom prst="round2SameRect">
              <a:avLst>
                <a:gd name="adj1" fmla="val 34642"/>
                <a:gd name="adj2" fmla="val 0"/>
              </a:avLst>
            </a:prstGeom>
            <a:gradFill>
              <a:gsLst>
                <a:gs pos="100000">
                  <a:schemeClr val="tx2">
                    <a:lumMod val="75000"/>
                  </a:schemeClr>
                </a:gs>
                <a:gs pos="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14" name="Picture 13" descr="stack_paper.png"/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rgbClr val="FFFF99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 rot="5575668">
              <a:off x="2632356" y="-904270"/>
              <a:ext cx="3975834" cy="7091052"/>
            </a:xfrm>
            <a:prstGeom prst="rect">
              <a:avLst/>
            </a:prstGeom>
          </p:spPr>
        </p:pic>
        <p:sp>
          <p:nvSpPr>
            <p:cNvPr id="15" name="Round Same Side Corner Rectangle 14"/>
            <p:cNvSpPr/>
            <p:nvPr/>
          </p:nvSpPr>
          <p:spPr>
            <a:xfrm>
              <a:off x="675003" y="1257903"/>
              <a:ext cx="7487922" cy="4657122"/>
            </a:xfrm>
            <a:prstGeom prst="round2SameRect">
              <a:avLst>
                <a:gd name="adj1" fmla="val 4680"/>
                <a:gd name="adj2" fmla="val 2087"/>
              </a:avLst>
            </a:prstGeom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  <a:ln w="3175">
              <a:gradFill>
                <a:gsLst>
                  <a:gs pos="100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40000"/>
                      <a:lumOff val="60000"/>
                    </a:schemeClr>
                  </a:gs>
                </a:gsLst>
                <a:lin ang="5400000" scaled="0"/>
              </a:gradFill>
            </a:ln>
            <a:effectLst/>
            <a:scene3d>
              <a:camera prst="perspectiveBelow" fov="3900000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8437" name="Group 17"/>
          <p:cNvGrpSpPr>
            <a:grpSpLocks/>
          </p:cNvGrpSpPr>
          <p:nvPr/>
        </p:nvGrpSpPr>
        <p:grpSpPr bwMode="auto">
          <a:xfrm rot="230385">
            <a:off x="1438275" y="415925"/>
            <a:ext cx="6188075" cy="6223000"/>
            <a:chOff x="3437168" y="474405"/>
            <a:chExt cx="4592124" cy="5740130"/>
          </a:xfrm>
        </p:grpSpPr>
        <p:sp>
          <p:nvSpPr>
            <p:cNvPr id="17" name="Rectangle 9"/>
            <p:cNvSpPr/>
            <p:nvPr/>
          </p:nvSpPr>
          <p:spPr>
            <a:xfrm rot="276471">
              <a:off x="3657827" y="1013652"/>
              <a:ext cx="4365934" cy="5147081"/>
            </a:xfrm>
            <a:custGeom>
              <a:avLst/>
              <a:gdLst>
                <a:gd name="connsiteX0" fmla="*/ 0 w 4419600"/>
                <a:gd name="connsiteY0" fmla="*/ 0 h 5564572"/>
                <a:gd name="connsiteX1" fmla="*/ 4419600 w 4419600"/>
                <a:gd name="connsiteY1" fmla="*/ 0 h 5564572"/>
                <a:gd name="connsiteX2" fmla="*/ 4419600 w 4419600"/>
                <a:gd name="connsiteY2" fmla="*/ 5564572 h 5564572"/>
                <a:gd name="connsiteX3" fmla="*/ 0 w 4419600"/>
                <a:gd name="connsiteY3" fmla="*/ 5564572 h 5564572"/>
                <a:gd name="connsiteX4" fmla="*/ 0 w 4419600"/>
                <a:gd name="connsiteY4" fmla="*/ 0 h 5564572"/>
                <a:gd name="connsiteX0" fmla="*/ 0 w 4419600"/>
                <a:gd name="connsiteY0" fmla="*/ 0 h 5564572"/>
                <a:gd name="connsiteX1" fmla="*/ 3620542 w 4419600"/>
                <a:gd name="connsiteY1" fmla="*/ 417233 h 5564572"/>
                <a:gd name="connsiteX2" fmla="*/ 4419600 w 4419600"/>
                <a:gd name="connsiteY2" fmla="*/ 5564572 h 5564572"/>
                <a:gd name="connsiteX3" fmla="*/ 0 w 4419600"/>
                <a:gd name="connsiteY3" fmla="*/ 5564572 h 5564572"/>
                <a:gd name="connsiteX4" fmla="*/ 0 w 4419600"/>
                <a:gd name="connsiteY4" fmla="*/ 0 h 5564572"/>
                <a:gd name="connsiteX0" fmla="*/ 0 w 4419600"/>
                <a:gd name="connsiteY0" fmla="*/ 0 h 5564572"/>
                <a:gd name="connsiteX1" fmla="*/ 3620542 w 4419600"/>
                <a:gd name="connsiteY1" fmla="*/ 417233 h 5564572"/>
                <a:gd name="connsiteX2" fmla="*/ 4419600 w 4419600"/>
                <a:gd name="connsiteY2" fmla="*/ 5564572 h 5564572"/>
                <a:gd name="connsiteX3" fmla="*/ 191791 w 4419600"/>
                <a:gd name="connsiteY3" fmla="*/ 5492662 h 5564572"/>
                <a:gd name="connsiteX4" fmla="*/ 0 w 4419600"/>
                <a:gd name="connsiteY4" fmla="*/ 0 h 5564572"/>
                <a:gd name="connsiteX0" fmla="*/ 0 w 4365815"/>
                <a:gd name="connsiteY0" fmla="*/ 425230 h 5147339"/>
                <a:gd name="connsiteX1" fmla="*/ 3566757 w 4365815"/>
                <a:gd name="connsiteY1" fmla="*/ 0 h 5147339"/>
                <a:gd name="connsiteX2" fmla="*/ 4365815 w 4365815"/>
                <a:gd name="connsiteY2" fmla="*/ 5147339 h 5147339"/>
                <a:gd name="connsiteX3" fmla="*/ 138006 w 4365815"/>
                <a:gd name="connsiteY3" fmla="*/ 5075429 h 5147339"/>
                <a:gd name="connsiteX4" fmla="*/ 0 w 4365815"/>
                <a:gd name="connsiteY4" fmla="*/ 425230 h 5147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5815" h="5147339">
                  <a:moveTo>
                    <a:pt x="0" y="425230"/>
                  </a:moveTo>
                  <a:lnTo>
                    <a:pt x="3566757" y="0"/>
                  </a:lnTo>
                  <a:lnTo>
                    <a:pt x="4365815" y="5147339"/>
                  </a:lnTo>
                  <a:lnTo>
                    <a:pt x="138006" y="5075429"/>
                  </a:lnTo>
                  <a:lnTo>
                    <a:pt x="0" y="42523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100000">
                  <a:srgbClr val="E6E6E6"/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21428290">
              <a:off x="3436811" y="472899"/>
              <a:ext cx="4417769" cy="5737201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E6E6E6"/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3937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47368" y="546196"/>
              <a:ext cx="4302318" cy="566691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E6E6E6"/>
                </a:gs>
              </a:gsLst>
              <a:lin ang="2700000" scaled="1"/>
              <a:tileRect/>
            </a:gradFill>
            <a:ln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8438" name="Picture 20" descr="panou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64099">
            <a:off x="1635125" y="519113"/>
            <a:ext cx="5724525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21" descr="panou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64099">
            <a:off x="1482725" y="3440113"/>
            <a:ext cx="5724525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22"/>
          <p:cNvSpPr/>
          <p:nvPr/>
        </p:nvSpPr>
        <p:spPr>
          <a:xfrm rot="184484">
            <a:off x="1974850" y="671513"/>
            <a:ext cx="542131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kumimoji="1" lang="ro-RO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Gabriela MILEA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8441" name="TextBox 23"/>
          <p:cNvSpPr txBox="1">
            <a:spLocks noChangeArrowheads="1"/>
          </p:cNvSpPr>
          <p:nvPr/>
        </p:nvSpPr>
        <p:spPr bwMode="auto">
          <a:xfrm rot="221447">
            <a:off x="1822450" y="1268413"/>
            <a:ext cx="5195888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en-US" altLang="en-US" sz="2200">
                <a:solidFill>
                  <a:srgbClr val="002060"/>
                </a:solidFill>
              </a:rPr>
              <a:t>Coordoneaz</a:t>
            </a:r>
            <a:r>
              <a:rPr lang="ro-RO" altLang="en-US" sz="2200">
                <a:solidFill>
                  <a:srgbClr val="002060"/>
                </a:solidFill>
              </a:rPr>
              <a:t>ă</a:t>
            </a:r>
            <a:r>
              <a:rPr lang="en-US" altLang="en-US" sz="2200">
                <a:solidFill>
                  <a:srgbClr val="002060"/>
                </a:solidFill>
              </a:rPr>
              <a:t> problematica ajutorului de stat din domeniul energiei </a:t>
            </a:r>
            <a:r>
              <a:rPr lang="ro-RO" altLang="en-US" sz="2200">
                <a:solidFill>
                  <a:srgbClr val="002060"/>
                </a:solidFill>
              </a:rPr>
              <a:t>ş</a:t>
            </a:r>
            <a:r>
              <a:rPr lang="en-US" altLang="en-US" sz="2200">
                <a:solidFill>
                  <a:srgbClr val="002060"/>
                </a:solidFill>
              </a:rPr>
              <a:t>i al </a:t>
            </a:r>
            <a:r>
              <a:rPr lang="ro-RO" altLang="en-US" sz="2200">
                <a:solidFill>
                  <a:srgbClr val="002060"/>
                </a:solidFill>
              </a:rPr>
              <a:t/>
            </a:r>
            <a:br>
              <a:rPr lang="ro-RO" altLang="en-US" sz="2200">
                <a:solidFill>
                  <a:srgbClr val="002060"/>
                </a:solidFill>
              </a:rPr>
            </a:br>
            <a:r>
              <a:rPr lang="en-US" altLang="en-US" sz="2200">
                <a:solidFill>
                  <a:srgbClr val="002060"/>
                </a:solidFill>
              </a:rPr>
              <a:t>protec</a:t>
            </a:r>
            <a:r>
              <a:rPr lang="ro-RO" altLang="en-US" sz="2200">
                <a:solidFill>
                  <a:srgbClr val="002060"/>
                </a:solidFill>
              </a:rPr>
              <a:t>ţ</a:t>
            </a:r>
            <a:r>
              <a:rPr lang="en-US" altLang="en-US" sz="2200">
                <a:solidFill>
                  <a:srgbClr val="002060"/>
                </a:solidFill>
              </a:rPr>
              <a:t>iei mediului</a:t>
            </a:r>
            <a:endParaRPr lang="ro-RO" altLang="en-US" sz="2200">
              <a:solidFill>
                <a:srgbClr val="002060"/>
              </a:solidFill>
            </a:endParaRPr>
          </a:p>
          <a:p>
            <a:pPr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ro-RO" altLang="en-US" sz="2200">
                <a:solidFill>
                  <a:srgbClr val="002060"/>
                </a:solidFill>
              </a:rPr>
              <a:t> A</a:t>
            </a:r>
            <a:r>
              <a:rPr lang="en-US" altLang="en-US" sz="2200">
                <a:solidFill>
                  <a:srgbClr val="002060"/>
                </a:solidFill>
              </a:rPr>
              <a:t> contribuit major</a:t>
            </a:r>
            <a:r>
              <a:rPr lang="ro-RO" altLang="en-US" sz="2200">
                <a:solidFill>
                  <a:srgbClr val="002060"/>
                </a:solidFill>
              </a:rPr>
              <a:t> la elaborarea şi soluţionarea</a:t>
            </a:r>
            <a:r>
              <a:rPr lang="en-US" altLang="en-US" sz="2200">
                <a:solidFill>
                  <a:srgbClr val="002060"/>
                </a:solidFill>
              </a:rPr>
              <a:t> Mecanismul</a:t>
            </a:r>
            <a:r>
              <a:rPr lang="ro-RO" altLang="en-US" sz="2200">
                <a:solidFill>
                  <a:srgbClr val="002060"/>
                </a:solidFill>
              </a:rPr>
              <a:t>ui</a:t>
            </a:r>
            <a:r>
              <a:rPr lang="en-US" altLang="en-US" sz="2200">
                <a:solidFill>
                  <a:srgbClr val="002060"/>
                </a:solidFill>
              </a:rPr>
              <a:t> suport pentru promovarea energiei  regenerabil</a:t>
            </a:r>
            <a:r>
              <a:rPr lang="ro-RO" altLang="en-US" sz="2200">
                <a:solidFill>
                  <a:srgbClr val="002060"/>
                </a:solidFill>
              </a:rPr>
              <a:t>e</a:t>
            </a:r>
            <a:r>
              <a:rPr lang="en-US" altLang="en-US" sz="2200">
                <a:solidFill>
                  <a:srgbClr val="002060"/>
                </a:solidFill>
              </a:rPr>
              <a:t> prin acordarea</a:t>
            </a:r>
            <a:r>
              <a:rPr lang="ro-RO" altLang="en-US" sz="2200">
                <a:solidFill>
                  <a:srgbClr val="002060"/>
                </a:solidFill>
              </a:rPr>
              <a:t> </a:t>
            </a:r>
            <a:r>
              <a:rPr lang="en-US" altLang="en-US" sz="2200">
                <a:solidFill>
                  <a:srgbClr val="002060"/>
                </a:solidFill>
              </a:rPr>
              <a:t>certificatelor verzi, </a:t>
            </a:r>
            <a:r>
              <a:rPr lang="ro-RO" altLang="en-US" sz="2200">
                <a:solidFill>
                  <a:srgbClr val="002060"/>
                </a:solidFill>
              </a:rPr>
              <a:t>a </a:t>
            </a:r>
            <a:r>
              <a:rPr lang="en-US" altLang="en-US" sz="2200">
                <a:solidFill>
                  <a:srgbClr val="002060"/>
                </a:solidFill>
              </a:rPr>
              <a:t>Cadrul</a:t>
            </a:r>
            <a:r>
              <a:rPr lang="ro-RO" altLang="en-US" sz="2200">
                <a:solidFill>
                  <a:srgbClr val="002060"/>
                </a:solidFill>
              </a:rPr>
              <a:t>ui</a:t>
            </a:r>
            <a:r>
              <a:rPr lang="en-US" altLang="en-US" sz="2200">
                <a:solidFill>
                  <a:srgbClr val="002060"/>
                </a:solidFill>
              </a:rPr>
              <a:t> de exceptare a marilor consumatori de la plata certificatelor  verzi</a:t>
            </a:r>
            <a:r>
              <a:rPr lang="ro-RO" altLang="en-US" sz="2200">
                <a:solidFill>
                  <a:srgbClr val="002060"/>
                </a:solidFill>
              </a:rPr>
              <a:t>, a </a:t>
            </a:r>
            <a:r>
              <a:rPr lang="en-US" altLang="en-US" sz="2200">
                <a:solidFill>
                  <a:srgbClr val="002060"/>
                </a:solidFill>
              </a:rPr>
              <a:t>Schem</a:t>
            </a:r>
            <a:r>
              <a:rPr lang="ro-RO" altLang="en-US" sz="2200">
                <a:solidFill>
                  <a:srgbClr val="002060"/>
                </a:solidFill>
              </a:rPr>
              <a:t>ei</a:t>
            </a:r>
            <a:r>
              <a:rPr lang="en-US" altLang="en-US" sz="2200">
                <a:solidFill>
                  <a:srgbClr val="002060"/>
                </a:solidFill>
              </a:rPr>
              <a:t> de</a:t>
            </a:r>
            <a:r>
              <a:rPr lang="ro-RO" altLang="en-US" sz="2200">
                <a:solidFill>
                  <a:srgbClr val="002060"/>
                </a:solidFill>
              </a:rPr>
              <a:t> </a:t>
            </a:r>
            <a:r>
              <a:rPr lang="en-US" altLang="en-US" sz="2200">
                <a:solidFill>
                  <a:srgbClr val="002060"/>
                </a:solidFill>
              </a:rPr>
              <a:t>ajutor de stat pentru cogenerarea de </a:t>
            </a:r>
            <a:r>
              <a:rPr lang="ro-RO" altLang="en-US" sz="2200">
                <a:solidFill>
                  <a:srgbClr val="002060"/>
                </a:solidFill>
              </a:rPr>
              <a:t>î</a:t>
            </a:r>
            <a:r>
              <a:rPr lang="en-US" altLang="en-US" sz="2200">
                <a:solidFill>
                  <a:srgbClr val="002060"/>
                </a:solidFill>
              </a:rPr>
              <a:t>nalt</a:t>
            </a:r>
            <a:r>
              <a:rPr lang="ro-RO" altLang="en-US" sz="2200">
                <a:solidFill>
                  <a:srgbClr val="002060"/>
                </a:solidFill>
              </a:rPr>
              <a:t>ă</a:t>
            </a:r>
            <a:r>
              <a:rPr lang="en-US" altLang="en-US" sz="2200">
                <a:solidFill>
                  <a:srgbClr val="002060"/>
                </a:solidFill>
              </a:rPr>
              <a:t> eficien</a:t>
            </a:r>
            <a:r>
              <a:rPr lang="ro-RO" altLang="en-US" sz="2200">
                <a:solidFill>
                  <a:srgbClr val="002060"/>
                </a:solidFill>
              </a:rPr>
              <a:t>ţă</a:t>
            </a:r>
          </a:p>
          <a:p>
            <a:pPr eaLnBrk="0" hangingPunct="0">
              <a:spcBef>
                <a:spcPts val="600"/>
              </a:spcBef>
              <a:buFont typeface="Wingdings" pitchFamily="2" charset="2"/>
              <a:buChar char="ü"/>
            </a:pPr>
            <a:r>
              <a:rPr lang="ro-RO" altLang="en-US" sz="2200">
                <a:solidFill>
                  <a:srgbClr val="002060"/>
                </a:solidFill>
              </a:rPr>
              <a:t> Soluţiile propuse au fost prezentate ca exemple de bună practică în cadrul </a:t>
            </a:r>
            <a:r>
              <a:rPr lang="en-US" altLang="en-US" sz="2200">
                <a:solidFill>
                  <a:srgbClr val="002060"/>
                </a:solidFill>
              </a:rPr>
              <a:t>s</a:t>
            </a:r>
            <a:r>
              <a:rPr lang="ro-RO" altLang="en-US" sz="2200">
                <a:solidFill>
                  <a:srgbClr val="002060"/>
                </a:solidFill>
              </a:rPr>
              <a:t>eminariilor organizate de C</a:t>
            </a:r>
            <a:r>
              <a:rPr lang="en-US" altLang="en-US" sz="2200">
                <a:solidFill>
                  <a:srgbClr val="002060"/>
                </a:solidFill>
              </a:rPr>
              <a:t>omisia </a:t>
            </a:r>
            <a:r>
              <a:rPr lang="ro-RO" altLang="en-US" sz="2200">
                <a:solidFill>
                  <a:srgbClr val="002060"/>
                </a:solidFill>
              </a:rPr>
              <a:t>E</a:t>
            </a:r>
            <a:r>
              <a:rPr lang="en-US" altLang="en-US" sz="2200">
                <a:solidFill>
                  <a:srgbClr val="002060"/>
                </a:solidFill>
              </a:rPr>
              <a:t>uropean</a:t>
            </a:r>
            <a:r>
              <a:rPr lang="ro-RO" altLang="en-US" sz="2200">
                <a:solidFill>
                  <a:srgbClr val="002060"/>
                </a:solidFill>
              </a:rPr>
              <a:t>ă</a:t>
            </a:r>
            <a:endParaRPr lang="en-US" sz="2200"/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3684</TotalTime>
  <Words>263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Arial</vt:lpstr>
      <vt:lpstr>宋体</vt:lpstr>
      <vt:lpstr>Wingdings</vt:lpstr>
      <vt:lpstr>Office Theme</vt:lpstr>
      <vt:lpstr>Slide 1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</dc:creator>
  <cp:lastModifiedBy>User</cp:lastModifiedBy>
  <cp:revision>242</cp:revision>
  <dcterms:created xsi:type="dcterms:W3CDTF">2011-10-08T16:47:57Z</dcterms:created>
  <dcterms:modified xsi:type="dcterms:W3CDTF">2016-04-02T21:22:31Z</dcterms:modified>
</cp:coreProperties>
</file>