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68" r:id="rId3"/>
    <p:sldId id="258" r:id="rId4"/>
    <p:sldId id="287" r:id="rId5"/>
    <p:sldId id="289" r:id="rId6"/>
    <p:sldId id="282" r:id="rId7"/>
    <p:sldId id="257" r:id="rId8"/>
    <p:sldId id="290" r:id="rId9"/>
    <p:sldId id="284" r:id="rId10"/>
    <p:sldId id="285" r:id="rId11"/>
    <p:sldId id="270" r:id="rId12"/>
    <p:sldId id="263" r:id="rId13"/>
    <p:sldId id="288" r:id="rId14"/>
    <p:sldId id="291" r:id="rId15"/>
    <p:sldId id="275" r:id="rId16"/>
    <p:sldId id="260" r:id="rId17"/>
    <p:sldId id="269" r:id="rId18"/>
    <p:sldId id="277" r:id="rId19"/>
    <p:sldId id="265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BF23"/>
    <a:srgbClr val="2FD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13EC4-76EE-4870-A303-9F39C6D2F6F6}" type="datetimeFigureOut">
              <a:rPr lang="en-GB" smtClean="0"/>
              <a:t>28/11/2013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9D1F-0124-4BF3-A741-898055070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64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5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0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20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40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4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39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1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95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31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3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69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20106-C5FC-438C-A6B7-DCF66253DCD5}" type="datetimeFigureOut">
              <a:rPr lang="en-GB" smtClean="0"/>
              <a:t>28/11/2013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8E95-1638-4B0C-A8B0-14F4B506BD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0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hyperlink" Target="http://www.cez.ro/index.php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16632"/>
            <a:ext cx="6115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630" y="64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i="1" dirty="0" smtClean="0"/>
              <a:t>                                  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0387"/>
            <a:ext cx="8147248" cy="34257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     </a:t>
            </a:r>
            <a:endParaRPr lang="en-US" b="1" i="1" dirty="0"/>
          </a:p>
          <a:p>
            <a:pPr marL="0" indent="0">
              <a:buNone/>
            </a:pPr>
            <a:r>
              <a:rPr lang="en-US" b="1" i="1" dirty="0" smtClean="0"/>
              <a:t>         </a:t>
            </a:r>
            <a:endParaRPr lang="en-US" b="1" i="1" dirty="0" smtClean="0">
              <a:solidFill>
                <a:srgbClr val="2ABF23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2ABF23"/>
                </a:solidFill>
              </a:rPr>
              <a:t> </a:t>
            </a:r>
            <a:r>
              <a:rPr lang="en-US" b="1" i="1" dirty="0" smtClean="0">
                <a:solidFill>
                  <a:srgbClr val="2ABF23"/>
                </a:solidFill>
              </a:rPr>
              <a:t>                </a:t>
            </a:r>
            <a:r>
              <a:rPr lang="en-US" b="1" i="1" dirty="0" err="1" smtClean="0">
                <a:solidFill>
                  <a:srgbClr val="2ABF23"/>
                </a:solidFill>
              </a:rPr>
              <a:t>Provocarile</a:t>
            </a:r>
            <a:r>
              <a:rPr lang="en-US" b="1" i="1" dirty="0" smtClean="0">
                <a:solidFill>
                  <a:srgbClr val="2ABF23"/>
                </a:solidFill>
              </a:rPr>
              <a:t>  </a:t>
            </a:r>
            <a:r>
              <a:rPr lang="en-US" b="1" i="1" dirty="0" err="1" smtClean="0">
                <a:solidFill>
                  <a:srgbClr val="2ABF23"/>
                </a:solidFill>
              </a:rPr>
              <a:t>iernii</a:t>
            </a:r>
            <a:r>
              <a:rPr lang="en-US" b="1" i="1" dirty="0" smtClean="0">
                <a:solidFill>
                  <a:srgbClr val="2ABF23"/>
                </a:solidFill>
              </a:rPr>
              <a:t>  2013/14 </a:t>
            </a:r>
            <a:r>
              <a:rPr lang="en-US" b="1" i="1" dirty="0" err="1" smtClean="0">
                <a:solidFill>
                  <a:srgbClr val="2ABF23"/>
                </a:solidFill>
              </a:rPr>
              <a:t>pentru</a:t>
            </a:r>
            <a:r>
              <a:rPr lang="en-US" b="1" i="1" dirty="0" smtClean="0">
                <a:solidFill>
                  <a:srgbClr val="2ABF23"/>
                </a:solidFill>
              </a:rPr>
              <a:t> SEN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2ABF23"/>
                </a:solidFill>
              </a:rPr>
              <a:t> </a:t>
            </a:r>
            <a:r>
              <a:rPr lang="en-US" b="1" i="1" dirty="0" smtClean="0">
                <a:solidFill>
                  <a:srgbClr val="2ABF23"/>
                </a:solidFill>
              </a:rPr>
              <a:t>                                       …</a:t>
            </a:r>
            <a:r>
              <a:rPr lang="en-US" sz="2000" b="1" i="1" dirty="0" err="1" smtClean="0">
                <a:solidFill>
                  <a:srgbClr val="2ABF23"/>
                </a:solidFill>
              </a:rPr>
              <a:t>pregatirea</a:t>
            </a:r>
            <a:r>
              <a:rPr lang="en-US" sz="2000" b="1" i="1" dirty="0" smtClean="0">
                <a:solidFill>
                  <a:srgbClr val="2ABF23"/>
                </a:solidFill>
              </a:rPr>
              <a:t>  </a:t>
            </a:r>
            <a:r>
              <a:rPr lang="en-US" sz="2000" b="1" i="1" dirty="0" err="1" smtClean="0">
                <a:solidFill>
                  <a:srgbClr val="2ABF23"/>
                </a:solidFill>
              </a:rPr>
              <a:t>pentru</a:t>
            </a:r>
            <a:r>
              <a:rPr lang="en-US" sz="2000" b="1" i="1" dirty="0" smtClean="0">
                <a:solidFill>
                  <a:srgbClr val="2ABF23"/>
                </a:solidFill>
              </a:rPr>
              <a:t>  </a:t>
            </a:r>
            <a:r>
              <a:rPr lang="en-US" sz="2000" b="1" i="1" dirty="0" err="1" smtClean="0">
                <a:solidFill>
                  <a:srgbClr val="2ABF23"/>
                </a:solidFill>
              </a:rPr>
              <a:t>viitor</a:t>
            </a:r>
            <a:endParaRPr lang="en-US" b="1" i="1" dirty="0" smtClean="0">
              <a:solidFill>
                <a:srgbClr val="2ABF23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			</a:t>
            </a:r>
            <a:endParaRPr lang="en-US" sz="2400" b="1" i="1" dirty="0" smtClean="0"/>
          </a:p>
          <a:p>
            <a:pPr marL="0" indent="0">
              <a:buNone/>
            </a:pPr>
            <a:r>
              <a:rPr lang="en-US" b="1" i="1" dirty="0"/>
              <a:t> </a:t>
            </a:r>
            <a:r>
              <a:rPr lang="en-US" b="1" i="1" dirty="0" smtClean="0"/>
              <a:t>					</a:t>
            </a:r>
            <a:r>
              <a:rPr lang="en-US" sz="1800" b="1" i="1" dirty="0" smtClean="0"/>
              <a:t>Teodor-Ovidiu  Pop - </a:t>
            </a:r>
            <a:r>
              <a:rPr lang="en-US" sz="1800" b="1" i="1" dirty="0" err="1" smtClean="0"/>
              <a:t>Presedinte</a:t>
            </a:r>
            <a:r>
              <a:rPr lang="en-US" sz="1800" b="1" i="1" dirty="0" smtClean="0"/>
              <a:t>  IRE</a:t>
            </a:r>
          </a:p>
          <a:p>
            <a:pPr marL="0" indent="0">
              <a:buNone/>
            </a:pPr>
            <a:r>
              <a:rPr lang="en-US" sz="1800" b="1" i="1" dirty="0"/>
              <a:t> </a:t>
            </a:r>
            <a:r>
              <a:rPr lang="en-US" sz="1800" b="1" i="1" dirty="0" smtClean="0"/>
              <a:t>                                                                                                                         </a:t>
            </a:r>
            <a:r>
              <a:rPr lang="en-US" sz="1800" b="1" i="1" dirty="0" err="1" smtClean="0"/>
              <a:t>Conferinta</a:t>
            </a:r>
            <a:r>
              <a:rPr lang="en-US" sz="1800" b="1" i="1" dirty="0" smtClean="0"/>
              <a:t>  </a:t>
            </a:r>
            <a:r>
              <a:rPr lang="en-US" sz="1800" b="1" i="1" dirty="0"/>
              <a:t> </a:t>
            </a:r>
            <a:r>
              <a:rPr lang="en-US" sz="1800" b="1" i="1" dirty="0" smtClean="0"/>
              <a:t>Focus  Energetic  </a:t>
            </a:r>
          </a:p>
          <a:p>
            <a:pPr marL="0" indent="0">
              <a:buNone/>
            </a:pPr>
            <a:r>
              <a:rPr lang="en-US" sz="1800" b="1" i="1" dirty="0" smtClean="0"/>
              <a:t>		</a:t>
            </a:r>
          </a:p>
          <a:p>
            <a:pPr marL="0" indent="0">
              <a:buNone/>
            </a:pPr>
            <a:r>
              <a:rPr lang="en-US" sz="1800" b="1" i="1" dirty="0"/>
              <a:t>                                                                                                                               </a:t>
            </a:r>
            <a:r>
              <a:rPr lang="en-US" sz="1800" b="1" i="1" dirty="0" smtClean="0"/>
              <a:t>             28.Noiembrie. </a:t>
            </a:r>
            <a:r>
              <a:rPr lang="en-US" sz="1800" b="1" i="1" dirty="0"/>
              <a:t>2013</a:t>
            </a:r>
            <a:endParaRPr lang="en-GB" sz="1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89" y="930882"/>
            <a:ext cx="890227" cy="17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728663"/>
            <a:ext cx="72294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7626" y="908720"/>
            <a:ext cx="104811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95110" y="5805264"/>
            <a:ext cx="169271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228184" y="5808848"/>
            <a:ext cx="169271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5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819"/>
            <a:ext cx="6876256" cy="62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3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80975"/>
            <a:ext cx="649605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00192" y="6237312"/>
            <a:ext cx="169271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36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>
                <a:solidFill>
                  <a:srgbClr val="C00000"/>
                </a:solidFill>
              </a:rPr>
              <a:t>Concluzie</a:t>
            </a:r>
            <a:r>
              <a:rPr lang="en-US" sz="4000" dirty="0" smtClean="0">
                <a:solidFill>
                  <a:srgbClr val="C00000"/>
                </a:solidFill>
              </a:rPr>
              <a:t>: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412776"/>
            <a:ext cx="6768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regandire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Sistemului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Energetic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Romanesc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tot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lantul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Producere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	Transport</a:t>
            </a:r>
          </a:p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Distributie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			  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Piata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ste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urgenta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prioritatea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numarul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1 a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iernii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2013-2014…</a:t>
            </a:r>
          </a:p>
          <a:p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Hai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sa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facem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iarna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car!”</a:t>
            </a:r>
          </a:p>
        </p:txBody>
      </p:sp>
    </p:spTree>
    <p:extLst>
      <p:ext uri="{BB962C8B-B14F-4D97-AF65-F5344CB8AC3E}">
        <p14:creationId xmlns:p14="http://schemas.microsoft.com/office/powerpoint/2010/main" val="1579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23728" y="980728"/>
            <a:ext cx="40637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2FD727"/>
                </a:solidFill>
              </a:rPr>
              <a:t>Multumesc</a:t>
            </a:r>
            <a:r>
              <a:rPr lang="en-US" sz="2000" dirty="0" smtClean="0">
                <a:solidFill>
                  <a:srgbClr val="2FD727"/>
                </a:solidFill>
              </a:rPr>
              <a:t> </a:t>
            </a:r>
            <a:r>
              <a:rPr lang="en-US" sz="2000" dirty="0" err="1" smtClean="0">
                <a:solidFill>
                  <a:srgbClr val="2FD727"/>
                </a:solidFill>
              </a:rPr>
              <a:t>pentru</a:t>
            </a:r>
            <a:r>
              <a:rPr lang="en-US" sz="2000" dirty="0" smtClean="0">
                <a:solidFill>
                  <a:srgbClr val="2FD727"/>
                </a:solidFill>
              </a:rPr>
              <a:t>  </a:t>
            </a:r>
            <a:r>
              <a:rPr lang="en-US" sz="2000" dirty="0" err="1" smtClean="0">
                <a:solidFill>
                  <a:srgbClr val="2FD727"/>
                </a:solidFill>
              </a:rPr>
              <a:t>atentie</a:t>
            </a:r>
            <a:r>
              <a:rPr lang="en-US" sz="2000" dirty="0" smtClean="0">
                <a:solidFill>
                  <a:srgbClr val="2FD727"/>
                </a:solidFill>
              </a:rPr>
              <a:t>  !!</a:t>
            </a: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r>
              <a:rPr lang="en-US" sz="1600" dirty="0" err="1" smtClean="0">
                <a:solidFill>
                  <a:srgbClr val="2FD727"/>
                </a:solidFill>
              </a:rPr>
              <a:t>Surse:Eurelectric,Platts,Transelectrica</a:t>
            </a:r>
            <a:r>
              <a:rPr lang="en-US" sz="1600" dirty="0" smtClean="0">
                <a:solidFill>
                  <a:srgbClr val="2FD727"/>
                </a:solidFill>
              </a:rPr>
              <a:t>  ,OPCOM</a:t>
            </a:r>
            <a:endParaRPr lang="en-US" dirty="0" smtClean="0"/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algn="just"/>
            <a:endParaRPr lang="en-US" sz="2000" dirty="0" smtClean="0">
              <a:solidFill>
                <a:srgbClr val="2FD727"/>
              </a:solidFill>
            </a:endParaRPr>
          </a:p>
          <a:p>
            <a:pPr algn="just"/>
            <a:endParaRPr lang="en-US" sz="2000" dirty="0">
              <a:solidFill>
                <a:srgbClr val="2FD727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solidFill>
                <a:srgbClr val="2FD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293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Back up  slide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66705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8" y="476672"/>
            <a:ext cx="85481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VERBUND\My Documents\Eurelectric  2013  Bolognia\DSCN0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620688"/>
            <a:ext cx="10589174" cy="59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5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Exemplu</a:t>
            </a:r>
            <a:r>
              <a:rPr lang="en-US" dirty="0" smtClean="0"/>
              <a:t> </a:t>
            </a:r>
            <a:r>
              <a:rPr lang="en-US" dirty="0" err="1" smtClean="0"/>
              <a:t>simplu</a:t>
            </a:r>
            <a:r>
              <a:rPr lang="en-US" dirty="0" smtClean="0"/>
              <a:t>  de </a:t>
            </a:r>
            <a:r>
              <a:rPr lang="en-US" dirty="0" err="1" smtClean="0"/>
              <a:t>calcul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  Power  system</a:t>
            </a:r>
          </a:p>
          <a:p>
            <a:r>
              <a:rPr lang="en-US" dirty="0" smtClean="0"/>
              <a:t>Peak last                                          10.000  MW</a:t>
            </a:r>
          </a:p>
          <a:p>
            <a:r>
              <a:rPr lang="en-US" dirty="0"/>
              <a:t> </a:t>
            </a:r>
            <a:r>
              <a:rPr lang="en-US" dirty="0" smtClean="0"/>
              <a:t>Available installed  power </a:t>
            </a:r>
            <a:r>
              <a:rPr lang="en-US" sz="1800" dirty="0" smtClean="0"/>
              <a:t>10%           </a:t>
            </a:r>
            <a:r>
              <a:rPr lang="en-US" dirty="0" smtClean="0"/>
              <a:t>11.000  MW</a:t>
            </a:r>
          </a:p>
          <a:p>
            <a:r>
              <a:rPr lang="en-US" dirty="0" smtClean="0"/>
              <a:t> E-RES    2013        </a:t>
            </a:r>
            <a:r>
              <a:rPr lang="en-US" sz="2000" dirty="0" smtClean="0"/>
              <a:t>                                                </a:t>
            </a:r>
            <a:r>
              <a:rPr lang="en-US" dirty="0" smtClean="0"/>
              <a:t>2000   MW</a:t>
            </a:r>
            <a:r>
              <a:rPr lang="en-US" sz="2000" dirty="0" smtClean="0"/>
              <a:t>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                 10%                   </a:t>
            </a:r>
            <a:r>
              <a:rPr lang="en-US" dirty="0" smtClean="0"/>
              <a:t>200  MW</a:t>
            </a:r>
          </a:p>
          <a:p>
            <a:endParaRPr lang="en-US" sz="2000" dirty="0"/>
          </a:p>
          <a:p>
            <a:r>
              <a:rPr lang="en-US" dirty="0" err="1" smtClean="0">
                <a:solidFill>
                  <a:srgbClr val="FF0000"/>
                </a:solidFill>
              </a:rPr>
              <a:t>Hidro,Thermal</a:t>
            </a:r>
            <a:r>
              <a:rPr lang="en-US" dirty="0" smtClean="0">
                <a:solidFill>
                  <a:srgbClr val="FF0000"/>
                </a:solidFill>
              </a:rPr>
              <a:t>, Nuclear                      -800   MW  </a:t>
            </a:r>
            <a:r>
              <a:rPr lang="en-US" sz="2000" dirty="0" smtClean="0"/>
              <a:t>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46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84"/>
          <p:cNvSpPr>
            <a:spLocks noChangeArrowheads="1"/>
          </p:cNvSpPr>
          <p:nvPr/>
        </p:nvSpPr>
        <p:spPr bwMode="auto">
          <a:xfrm>
            <a:off x="457200" y="1143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2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Demonstration  Site  Craiova – Drobeta  Tr. Severin</a:t>
            </a:r>
          </a:p>
        </p:txBody>
      </p:sp>
      <p:grpSp>
        <p:nvGrpSpPr>
          <p:cNvPr id="12482" name="Group 194"/>
          <p:cNvGrpSpPr>
            <a:grpSpLocks/>
          </p:cNvGrpSpPr>
          <p:nvPr/>
        </p:nvGrpSpPr>
        <p:grpSpPr bwMode="auto">
          <a:xfrm>
            <a:off x="533400" y="2057400"/>
            <a:ext cx="8393113" cy="4140200"/>
            <a:chOff x="288" y="1296"/>
            <a:chExt cx="5287" cy="2608"/>
          </a:xfrm>
        </p:grpSpPr>
        <p:pic>
          <p:nvPicPr>
            <p:cNvPr id="12481" name="Picture 193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96"/>
              <a:ext cx="5040" cy="2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1" name="Rectangle 53"/>
            <p:cNvSpPr>
              <a:spLocks noChangeArrowheads="1"/>
            </p:cNvSpPr>
            <p:nvPr/>
          </p:nvSpPr>
          <p:spPr bwMode="auto">
            <a:xfrm>
              <a:off x="2976" y="3360"/>
              <a:ext cx="31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09" rIns="91419" bIns="45709" anchor="ctr"/>
            <a:lstStyle/>
            <a:p>
              <a:endParaRPr lang="en-US" sz="1800" dirty="0"/>
            </a:p>
          </p:txBody>
        </p:sp>
        <p:pic>
          <p:nvPicPr>
            <p:cNvPr id="12295" name="Picture 183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168"/>
              <a:ext cx="38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296" name="Group 197"/>
            <p:cNvGrpSpPr>
              <a:grpSpLocks/>
            </p:cNvGrpSpPr>
            <p:nvPr/>
          </p:nvGrpSpPr>
          <p:grpSpPr bwMode="auto">
            <a:xfrm rot="1431739">
              <a:off x="2866" y="2318"/>
              <a:ext cx="229" cy="201"/>
              <a:chOff x="7125390" y="3276113"/>
              <a:chExt cx="363482" cy="275762"/>
            </a:xfrm>
          </p:grpSpPr>
          <p:sp>
            <p:nvSpPr>
              <p:cNvPr id="12470" name="Oval 138"/>
              <p:cNvSpPr>
                <a:spLocks noChangeArrowheads="1"/>
              </p:cNvSpPr>
              <p:nvPr/>
            </p:nvSpPr>
            <p:spPr bwMode="auto">
              <a:xfrm>
                <a:off x="7257339" y="3425423"/>
                <a:ext cx="106223" cy="12450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71" name="Oval 139"/>
              <p:cNvSpPr>
                <a:spLocks noChangeArrowheads="1"/>
              </p:cNvSpPr>
              <p:nvPr/>
            </p:nvSpPr>
            <p:spPr bwMode="auto">
              <a:xfrm>
                <a:off x="7376010" y="3425423"/>
                <a:ext cx="106223" cy="12450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72" name="Oval 140"/>
              <p:cNvSpPr>
                <a:spLocks noChangeArrowheads="1"/>
              </p:cNvSpPr>
              <p:nvPr/>
            </p:nvSpPr>
            <p:spPr bwMode="auto">
              <a:xfrm>
                <a:off x="7141157" y="3427369"/>
                <a:ext cx="106223" cy="12450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grpSp>
            <p:nvGrpSpPr>
              <p:cNvPr id="12473" name="Group 141"/>
              <p:cNvGrpSpPr>
                <a:grpSpLocks/>
              </p:cNvGrpSpPr>
              <p:nvPr/>
            </p:nvGrpSpPr>
            <p:grpSpPr bwMode="auto">
              <a:xfrm>
                <a:off x="7125390" y="3346634"/>
                <a:ext cx="363482" cy="119642"/>
                <a:chOff x="1929" y="1201"/>
                <a:chExt cx="480" cy="203"/>
              </a:xfrm>
            </p:grpSpPr>
            <p:sp>
              <p:nvSpPr>
                <p:cNvPr id="1247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971" y="1318"/>
                  <a:ext cx="428" cy="86"/>
                </a:xfrm>
                <a:prstGeom prst="rect">
                  <a:avLst/>
                </a:prstGeom>
                <a:solidFill>
                  <a:srgbClr val="FF9966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77" name="Rectangle 143"/>
                <p:cNvSpPr>
                  <a:spLocks noChangeArrowheads="1"/>
                </p:cNvSpPr>
                <p:nvPr/>
              </p:nvSpPr>
              <p:spPr bwMode="auto">
                <a:xfrm>
                  <a:off x="2186" y="1318"/>
                  <a:ext cx="223" cy="85"/>
                </a:xfrm>
                <a:prstGeom prst="rect">
                  <a:avLst/>
                </a:prstGeom>
                <a:solidFill>
                  <a:srgbClr val="FF9966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78" name="AutoShape 144"/>
                <p:cNvSpPr>
                  <a:spLocks noChangeArrowheads="1"/>
                </p:cNvSpPr>
                <p:nvPr/>
              </p:nvSpPr>
              <p:spPr bwMode="auto">
                <a:xfrm>
                  <a:off x="2198" y="1201"/>
                  <a:ext cx="211" cy="117"/>
                </a:xfrm>
                <a:prstGeom prst="rtTriangle">
                  <a:avLst/>
                </a:prstGeom>
                <a:solidFill>
                  <a:srgbClr val="FF9966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79" name="Rectangle 145"/>
                <p:cNvSpPr>
                  <a:spLocks noChangeArrowheads="1"/>
                </p:cNvSpPr>
                <p:nvPr/>
              </p:nvSpPr>
              <p:spPr bwMode="auto">
                <a:xfrm rot="-5400000">
                  <a:off x="1963" y="1167"/>
                  <a:ext cx="202" cy="269"/>
                </a:xfrm>
                <a:prstGeom prst="rect">
                  <a:avLst/>
                </a:prstGeom>
                <a:solidFill>
                  <a:srgbClr val="FF9966"/>
                </a:solidFill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12474" name="Rectangle 146"/>
              <p:cNvSpPr>
                <a:spLocks noChangeArrowheads="1"/>
              </p:cNvSpPr>
              <p:nvPr/>
            </p:nvSpPr>
            <p:spPr bwMode="auto">
              <a:xfrm rot="-8100000">
                <a:off x="7276433" y="3280671"/>
                <a:ext cx="56417" cy="4730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75" name="Rectangle 147"/>
              <p:cNvSpPr>
                <a:spLocks noChangeArrowheads="1"/>
              </p:cNvSpPr>
              <p:nvPr/>
            </p:nvSpPr>
            <p:spPr bwMode="auto">
              <a:xfrm rot="-8100000">
                <a:off x="7148633" y="3280671"/>
                <a:ext cx="56417" cy="47302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wrap="none" lIns="91419" tIns="45709" rIns="91419" bIns="45709" anchor="ctr"/>
              <a:lstStyle/>
              <a:p>
                <a:endParaRPr lang="en-US" sz="1800" dirty="0"/>
              </a:p>
            </p:txBody>
          </p:sp>
        </p:grpSp>
        <p:sp>
          <p:nvSpPr>
            <p:cNvPr id="12297" name="AutoShape 7"/>
            <p:cNvSpPr>
              <a:spLocks noChangeArrowheads="1"/>
            </p:cNvSpPr>
            <p:nvPr/>
          </p:nvSpPr>
          <p:spPr bwMode="auto">
            <a:xfrm>
              <a:off x="912" y="1536"/>
              <a:ext cx="226" cy="210"/>
            </a:xfrm>
            <a:prstGeom prst="hexagon">
              <a:avLst>
                <a:gd name="adj" fmla="val 30278"/>
                <a:gd name="vf" fmla="val 115470"/>
              </a:avLst>
            </a:prstGeom>
            <a:solidFill>
              <a:srgbClr val="F3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09" rIns="91419" bIns="45709" anchor="ctr"/>
            <a:lstStyle/>
            <a:p>
              <a:endParaRPr lang="en-US" sz="1800" dirty="0"/>
            </a:p>
          </p:txBody>
        </p:sp>
        <p:sp>
          <p:nvSpPr>
            <p:cNvPr id="12298" name="AutoShape 8"/>
            <p:cNvSpPr>
              <a:spLocks noChangeArrowheads="1"/>
            </p:cNvSpPr>
            <p:nvPr/>
          </p:nvSpPr>
          <p:spPr bwMode="auto">
            <a:xfrm>
              <a:off x="4272" y="2832"/>
              <a:ext cx="226" cy="195"/>
            </a:xfrm>
            <a:prstGeom prst="hexagon">
              <a:avLst>
                <a:gd name="adj" fmla="val 35440"/>
                <a:gd name="vf" fmla="val 115470"/>
              </a:avLst>
            </a:prstGeom>
            <a:solidFill>
              <a:srgbClr val="F32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09" rIns="91419" bIns="45709" anchor="ctr"/>
            <a:lstStyle/>
            <a:p>
              <a:endParaRPr lang="en-US" sz="1800" dirty="0"/>
            </a:p>
          </p:txBody>
        </p:sp>
        <p:sp>
          <p:nvSpPr>
            <p:cNvPr id="12299" name="Freeform 11"/>
            <p:cNvSpPr>
              <a:spLocks/>
            </p:cNvSpPr>
            <p:nvPr/>
          </p:nvSpPr>
          <p:spPr bwMode="auto">
            <a:xfrm rot="1148297">
              <a:off x="619" y="2454"/>
              <a:ext cx="3748" cy="857"/>
            </a:xfrm>
            <a:custGeom>
              <a:avLst/>
              <a:gdLst>
                <a:gd name="T0" fmla="*/ 0 w 3175"/>
                <a:gd name="T1" fmla="*/ 0 h 506"/>
                <a:gd name="T2" fmla="*/ 1040037 w 3175"/>
                <a:gd name="T3" fmla="*/ 450939 h 506"/>
                <a:gd name="T4" fmla="*/ 2663768 w 3175"/>
                <a:gd name="T5" fmla="*/ 501304 h 506"/>
                <a:gd name="T6" fmla="*/ 4548267 w 3175"/>
                <a:gd name="T7" fmla="*/ 100729 h 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5"/>
                <a:gd name="T13" fmla="*/ 0 h 506"/>
                <a:gd name="T14" fmla="*/ 3175 w 3175"/>
                <a:gd name="T15" fmla="*/ 506 h 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5" h="506">
                  <a:moveTo>
                    <a:pt x="0" y="0"/>
                  </a:moveTo>
                  <a:cubicBezTo>
                    <a:pt x="208" y="166"/>
                    <a:pt x="416" y="333"/>
                    <a:pt x="726" y="408"/>
                  </a:cubicBezTo>
                  <a:cubicBezTo>
                    <a:pt x="1036" y="483"/>
                    <a:pt x="1452" y="506"/>
                    <a:pt x="1860" y="453"/>
                  </a:cubicBezTo>
                  <a:cubicBezTo>
                    <a:pt x="2268" y="400"/>
                    <a:pt x="2721" y="245"/>
                    <a:pt x="3175" y="91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9" tIns="45709" rIns="91419" bIns="45709" anchor="ctr"/>
            <a:lstStyle/>
            <a:p>
              <a:endParaRPr lang="en-US" sz="1800" dirty="0"/>
            </a:p>
          </p:txBody>
        </p:sp>
        <p:sp>
          <p:nvSpPr>
            <p:cNvPr id="12300" name="Line 14"/>
            <p:cNvSpPr>
              <a:spLocks noChangeShapeType="1"/>
            </p:cNvSpPr>
            <p:nvPr/>
          </p:nvSpPr>
          <p:spPr bwMode="auto">
            <a:xfrm flipH="1">
              <a:off x="1584" y="2976"/>
              <a:ext cx="126" cy="26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9" tIns="45709" rIns="91419" bIns="45709" anchor="ctr"/>
            <a:lstStyle/>
            <a:p>
              <a:endParaRPr lang="en-GB" dirty="0"/>
            </a:p>
          </p:txBody>
        </p:sp>
        <p:grpSp>
          <p:nvGrpSpPr>
            <p:cNvPr id="12301" name="Group 41"/>
            <p:cNvGrpSpPr>
              <a:grpSpLocks/>
            </p:cNvGrpSpPr>
            <p:nvPr/>
          </p:nvGrpSpPr>
          <p:grpSpPr bwMode="auto">
            <a:xfrm rot="300253">
              <a:off x="3043" y="2861"/>
              <a:ext cx="356" cy="298"/>
              <a:chOff x="599" y="3738"/>
              <a:chExt cx="453" cy="272"/>
            </a:xfrm>
          </p:grpSpPr>
          <p:sp>
            <p:nvSpPr>
              <p:cNvPr id="12466" name="Oval 42"/>
              <p:cNvSpPr>
                <a:spLocks noChangeArrowheads="1"/>
              </p:cNvSpPr>
              <p:nvPr/>
            </p:nvSpPr>
            <p:spPr bwMode="auto">
              <a:xfrm>
                <a:off x="644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67" name="Oval 43"/>
              <p:cNvSpPr>
                <a:spLocks noChangeArrowheads="1"/>
              </p:cNvSpPr>
              <p:nvPr/>
            </p:nvSpPr>
            <p:spPr bwMode="auto">
              <a:xfrm>
                <a:off x="871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68" name="Rectangle 44"/>
              <p:cNvSpPr>
                <a:spLocks noChangeArrowheads="1"/>
              </p:cNvSpPr>
              <p:nvPr/>
            </p:nvSpPr>
            <p:spPr bwMode="auto">
              <a:xfrm>
                <a:off x="599" y="3828"/>
                <a:ext cx="453" cy="91"/>
              </a:xfrm>
              <a:prstGeom prst="rect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69" name="Rectangle 45"/>
              <p:cNvSpPr>
                <a:spLocks noChangeArrowheads="1"/>
              </p:cNvSpPr>
              <p:nvPr/>
            </p:nvSpPr>
            <p:spPr bwMode="auto">
              <a:xfrm>
                <a:off x="735" y="3738"/>
                <a:ext cx="226" cy="90"/>
              </a:xfrm>
              <a:prstGeom prst="rect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</p:grpSp>
        <p:sp>
          <p:nvSpPr>
            <p:cNvPr id="83" name="Text Box 90"/>
            <p:cNvSpPr txBox="1">
              <a:spLocks noChangeArrowheads="1"/>
            </p:cNvSpPr>
            <p:nvPr/>
          </p:nvSpPr>
          <p:spPr bwMode="auto">
            <a:xfrm>
              <a:off x="4596" y="2688"/>
              <a:ext cx="979" cy="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6169" tIns="43084" rIns="86169" bIns="43084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de-DE" sz="10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Wind turbine park</a:t>
              </a:r>
            </a:p>
          </p:txBody>
        </p:sp>
        <p:grpSp>
          <p:nvGrpSpPr>
            <p:cNvPr id="12303" name="Group 102"/>
            <p:cNvGrpSpPr>
              <a:grpSpLocks/>
            </p:cNvGrpSpPr>
            <p:nvPr/>
          </p:nvGrpSpPr>
          <p:grpSpPr bwMode="auto">
            <a:xfrm rot="11989236" flipV="1">
              <a:off x="772" y="2393"/>
              <a:ext cx="3793" cy="199"/>
              <a:chOff x="1171" y="1478"/>
              <a:chExt cx="2661" cy="190"/>
            </a:xfrm>
          </p:grpSpPr>
          <p:sp>
            <p:nvSpPr>
              <p:cNvPr id="12431" name="Freeform 103"/>
              <p:cNvSpPr>
                <a:spLocks/>
              </p:cNvSpPr>
              <p:nvPr/>
            </p:nvSpPr>
            <p:spPr bwMode="auto">
              <a:xfrm>
                <a:off x="1171" y="1577"/>
                <a:ext cx="2656" cy="53"/>
              </a:xfrm>
              <a:custGeom>
                <a:avLst/>
                <a:gdLst>
                  <a:gd name="T0" fmla="*/ 0 w 3175"/>
                  <a:gd name="T1" fmla="*/ 0 h 506"/>
                  <a:gd name="T2" fmla="*/ 508 w 3175"/>
                  <a:gd name="T3" fmla="*/ 5 h 506"/>
                  <a:gd name="T4" fmla="*/ 1302 w 3175"/>
                  <a:gd name="T5" fmla="*/ 5 h 506"/>
                  <a:gd name="T6" fmla="*/ 2222 w 3175"/>
                  <a:gd name="T7" fmla="*/ 1 h 5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5"/>
                  <a:gd name="T13" fmla="*/ 0 h 506"/>
                  <a:gd name="T14" fmla="*/ 3175 w 3175"/>
                  <a:gd name="T15" fmla="*/ 506 h 5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5" h="506">
                    <a:moveTo>
                      <a:pt x="0" y="0"/>
                    </a:moveTo>
                    <a:cubicBezTo>
                      <a:pt x="208" y="166"/>
                      <a:pt x="416" y="333"/>
                      <a:pt x="726" y="408"/>
                    </a:cubicBezTo>
                    <a:cubicBezTo>
                      <a:pt x="1036" y="483"/>
                      <a:pt x="1452" y="506"/>
                      <a:pt x="1860" y="453"/>
                    </a:cubicBezTo>
                    <a:cubicBezTo>
                      <a:pt x="2268" y="400"/>
                      <a:pt x="2721" y="245"/>
                      <a:pt x="3175" y="91"/>
                    </a:cubicBezTo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32" name="Freeform 104"/>
              <p:cNvSpPr>
                <a:spLocks/>
              </p:cNvSpPr>
              <p:nvPr/>
            </p:nvSpPr>
            <p:spPr bwMode="auto">
              <a:xfrm>
                <a:off x="1176" y="1517"/>
                <a:ext cx="2656" cy="53"/>
              </a:xfrm>
              <a:custGeom>
                <a:avLst/>
                <a:gdLst>
                  <a:gd name="T0" fmla="*/ 0 w 3175"/>
                  <a:gd name="T1" fmla="*/ 0 h 506"/>
                  <a:gd name="T2" fmla="*/ 508 w 3175"/>
                  <a:gd name="T3" fmla="*/ 5 h 506"/>
                  <a:gd name="T4" fmla="*/ 1302 w 3175"/>
                  <a:gd name="T5" fmla="*/ 5 h 506"/>
                  <a:gd name="T6" fmla="*/ 2222 w 3175"/>
                  <a:gd name="T7" fmla="*/ 1 h 5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75"/>
                  <a:gd name="T13" fmla="*/ 0 h 506"/>
                  <a:gd name="T14" fmla="*/ 3175 w 3175"/>
                  <a:gd name="T15" fmla="*/ 506 h 5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75" h="506">
                    <a:moveTo>
                      <a:pt x="0" y="0"/>
                    </a:moveTo>
                    <a:cubicBezTo>
                      <a:pt x="208" y="166"/>
                      <a:pt x="416" y="333"/>
                      <a:pt x="726" y="408"/>
                    </a:cubicBezTo>
                    <a:cubicBezTo>
                      <a:pt x="1036" y="483"/>
                      <a:pt x="1452" y="506"/>
                      <a:pt x="1860" y="453"/>
                    </a:cubicBezTo>
                    <a:cubicBezTo>
                      <a:pt x="2268" y="400"/>
                      <a:pt x="2721" y="245"/>
                      <a:pt x="3175" y="91"/>
                    </a:cubicBezTo>
                  </a:path>
                </a:pathLst>
              </a:cu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433" name="Line 105"/>
              <p:cNvSpPr>
                <a:spLocks noChangeShapeType="1"/>
              </p:cNvSpPr>
              <p:nvPr/>
            </p:nvSpPr>
            <p:spPr bwMode="auto">
              <a:xfrm flipH="1">
                <a:off x="1209" y="1478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4" name="Line 106"/>
              <p:cNvSpPr>
                <a:spLocks noChangeShapeType="1"/>
              </p:cNvSpPr>
              <p:nvPr/>
            </p:nvSpPr>
            <p:spPr bwMode="auto">
              <a:xfrm flipH="1">
                <a:off x="1289" y="1478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5" name="Line 107"/>
              <p:cNvSpPr>
                <a:spLocks noChangeShapeType="1"/>
              </p:cNvSpPr>
              <p:nvPr/>
            </p:nvSpPr>
            <p:spPr bwMode="auto">
              <a:xfrm flipH="1">
                <a:off x="1369" y="1490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6" name="Line 108"/>
              <p:cNvSpPr>
                <a:spLocks noChangeShapeType="1"/>
              </p:cNvSpPr>
              <p:nvPr/>
            </p:nvSpPr>
            <p:spPr bwMode="auto">
              <a:xfrm flipH="1">
                <a:off x="1449" y="1495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7" name="Line 109"/>
              <p:cNvSpPr>
                <a:spLocks noChangeShapeType="1"/>
              </p:cNvSpPr>
              <p:nvPr/>
            </p:nvSpPr>
            <p:spPr bwMode="auto">
              <a:xfrm flipH="1">
                <a:off x="1529" y="1501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8" name="Line 110"/>
              <p:cNvSpPr>
                <a:spLocks noChangeShapeType="1"/>
              </p:cNvSpPr>
              <p:nvPr/>
            </p:nvSpPr>
            <p:spPr bwMode="auto">
              <a:xfrm flipH="1">
                <a:off x="1609" y="1507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39" name="Line 111"/>
              <p:cNvSpPr>
                <a:spLocks noChangeShapeType="1"/>
              </p:cNvSpPr>
              <p:nvPr/>
            </p:nvSpPr>
            <p:spPr bwMode="auto">
              <a:xfrm flipH="1">
                <a:off x="168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0" name="Line 112"/>
              <p:cNvSpPr>
                <a:spLocks noChangeShapeType="1"/>
              </p:cNvSpPr>
              <p:nvPr/>
            </p:nvSpPr>
            <p:spPr bwMode="auto">
              <a:xfrm flipH="1">
                <a:off x="176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1" name="Line 113"/>
              <p:cNvSpPr>
                <a:spLocks noChangeShapeType="1"/>
              </p:cNvSpPr>
              <p:nvPr/>
            </p:nvSpPr>
            <p:spPr bwMode="auto">
              <a:xfrm flipH="1">
                <a:off x="184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2" name="Line 114"/>
              <p:cNvSpPr>
                <a:spLocks noChangeShapeType="1"/>
              </p:cNvSpPr>
              <p:nvPr/>
            </p:nvSpPr>
            <p:spPr bwMode="auto">
              <a:xfrm flipH="1">
                <a:off x="192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3" name="Line 115"/>
              <p:cNvSpPr>
                <a:spLocks noChangeShapeType="1"/>
              </p:cNvSpPr>
              <p:nvPr/>
            </p:nvSpPr>
            <p:spPr bwMode="auto">
              <a:xfrm flipH="1">
                <a:off x="200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4" name="Line 116"/>
              <p:cNvSpPr>
                <a:spLocks noChangeShapeType="1"/>
              </p:cNvSpPr>
              <p:nvPr/>
            </p:nvSpPr>
            <p:spPr bwMode="auto">
              <a:xfrm flipH="1">
                <a:off x="208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5" name="Line 117"/>
              <p:cNvSpPr>
                <a:spLocks noChangeShapeType="1"/>
              </p:cNvSpPr>
              <p:nvPr/>
            </p:nvSpPr>
            <p:spPr bwMode="auto">
              <a:xfrm flipH="1">
                <a:off x="216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6" name="Line 118"/>
              <p:cNvSpPr>
                <a:spLocks noChangeShapeType="1"/>
              </p:cNvSpPr>
              <p:nvPr/>
            </p:nvSpPr>
            <p:spPr bwMode="auto">
              <a:xfrm flipH="1">
                <a:off x="224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7" name="Line 119"/>
              <p:cNvSpPr>
                <a:spLocks noChangeShapeType="1"/>
              </p:cNvSpPr>
              <p:nvPr/>
            </p:nvSpPr>
            <p:spPr bwMode="auto">
              <a:xfrm flipH="1">
                <a:off x="232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8" name="Line 120"/>
              <p:cNvSpPr>
                <a:spLocks noChangeShapeType="1"/>
              </p:cNvSpPr>
              <p:nvPr/>
            </p:nvSpPr>
            <p:spPr bwMode="auto">
              <a:xfrm flipH="1">
                <a:off x="240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49" name="Line 121"/>
              <p:cNvSpPr>
                <a:spLocks noChangeShapeType="1"/>
              </p:cNvSpPr>
              <p:nvPr/>
            </p:nvSpPr>
            <p:spPr bwMode="auto">
              <a:xfrm flipH="1">
                <a:off x="248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0" name="Line 122"/>
              <p:cNvSpPr>
                <a:spLocks noChangeShapeType="1"/>
              </p:cNvSpPr>
              <p:nvPr/>
            </p:nvSpPr>
            <p:spPr bwMode="auto">
              <a:xfrm flipH="1">
                <a:off x="256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1" name="Line 123"/>
              <p:cNvSpPr>
                <a:spLocks noChangeShapeType="1"/>
              </p:cNvSpPr>
              <p:nvPr/>
            </p:nvSpPr>
            <p:spPr bwMode="auto">
              <a:xfrm flipH="1">
                <a:off x="264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2" name="Line 124"/>
              <p:cNvSpPr>
                <a:spLocks noChangeShapeType="1"/>
              </p:cNvSpPr>
              <p:nvPr/>
            </p:nvSpPr>
            <p:spPr bwMode="auto">
              <a:xfrm flipH="1">
                <a:off x="272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3" name="Line 125"/>
              <p:cNvSpPr>
                <a:spLocks noChangeShapeType="1"/>
              </p:cNvSpPr>
              <p:nvPr/>
            </p:nvSpPr>
            <p:spPr bwMode="auto">
              <a:xfrm flipH="1">
                <a:off x="280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4" name="Line 126"/>
              <p:cNvSpPr>
                <a:spLocks noChangeShapeType="1"/>
              </p:cNvSpPr>
              <p:nvPr/>
            </p:nvSpPr>
            <p:spPr bwMode="auto">
              <a:xfrm flipH="1">
                <a:off x="288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5" name="Line 127"/>
              <p:cNvSpPr>
                <a:spLocks noChangeShapeType="1"/>
              </p:cNvSpPr>
              <p:nvPr/>
            </p:nvSpPr>
            <p:spPr bwMode="auto">
              <a:xfrm flipH="1">
                <a:off x="296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6" name="Line 128"/>
              <p:cNvSpPr>
                <a:spLocks noChangeShapeType="1"/>
              </p:cNvSpPr>
              <p:nvPr/>
            </p:nvSpPr>
            <p:spPr bwMode="auto">
              <a:xfrm flipH="1">
                <a:off x="304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7" name="Line 129"/>
              <p:cNvSpPr>
                <a:spLocks noChangeShapeType="1"/>
              </p:cNvSpPr>
              <p:nvPr/>
            </p:nvSpPr>
            <p:spPr bwMode="auto">
              <a:xfrm flipH="1">
                <a:off x="3129" y="151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8" name="Line 130"/>
              <p:cNvSpPr>
                <a:spLocks noChangeShapeType="1"/>
              </p:cNvSpPr>
              <p:nvPr/>
            </p:nvSpPr>
            <p:spPr bwMode="auto">
              <a:xfrm flipH="1">
                <a:off x="3209" y="1513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59" name="Line 131"/>
              <p:cNvSpPr>
                <a:spLocks noChangeShapeType="1"/>
              </p:cNvSpPr>
              <p:nvPr/>
            </p:nvSpPr>
            <p:spPr bwMode="auto">
              <a:xfrm flipH="1">
                <a:off x="3289" y="1510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0" name="Line 132"/>
              <p:cNvSpPr>
                <a:spLocks noChangeShapeType="1"/>
              </p:cNvSpPr>
              <p:nvPr/>
            </p:nvSpPr>
            <p:spPr bwMode="auto">
              <a:xfrm flipH="1">
                <a:off x="3369" y="1507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1" name="Line 133"/>
              <p:cNvSpPr>
                <a:spLocks noChangeShapeType="1"/>
              </p:cNvSpPr>
              <p:nvPr/>
            </p:nvSpPr>
            <p:spPr bwMode="auto">
              <a:xfrm flipH="1">
                <a:off x="3449" y="1498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2" name="Line 134"/>
              <p:cNvSpPr>
                <a:spLocks noChangeShapeType="1"/>
              </p:cNvSpPr>
              <p:nvPr/>
            </p:nvSpPr>
            <p:spPr bwMode="auto">
              <a:xfrm flipH="1">
                <a:off x="3529" y="1489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3" name="Line 135"/>
              <p:cNvSpPr>
                <a:spLocks noChangeShapeType="1"/>
              </p:cNvSpPr>
              <p:nvPr/>
            </p:nvSpPr>
            <p:spPr bwMode="auto">
              <a:xfrm flipH="1">
                <a:off x="3609" y="1486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4" name="Line 136"/>
              <p:cNvSpPr>
                <a:spLocks noChangeShapeType="1"/>
              </p:cNvSpPr>
              <p:nvPr/>
            </p:nvSpPr>
            <p:spPr bwMode="auto">
              <a:xfrm flipH="1">
                <a:off x="3689" y="1483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465" name="Line 137"/>
              <p:cNvSpPr>
                <a:spLocks noChangeShapeType="1"/>
              </p:cNvSpPr>
              <p:nvPr/>
            </p:nvSpPr>
            <p:spPr bwMode="auto">
              <a:xfrm flipH="1">
                <a:off x="3769" y="1480"/>
                <a:ext cx="5" cy="15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92" name="Text Box 155"/>
            <p:cNvSpPr txBox="1">
              <a:spLocks noChangeArrowheads="1"/>
            </p:cNvSpPr>
            <p:nvPr/>
          </p:nvSpPr>
          <p:spPr bwMode="auto">
            <a:xfrm>
              <a:off x="1056" y="3072"/>
              <a:ext cx="544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169" tIns="43084" rIns="86169" bIns="43084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de-DE" sz="9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BICYLCE  TRACS</a:t>
              </a:r>
            </a:p>
          </p:txBody>
        </p:sp>
        <p:sp>
          <p:nvSpPr>
            <p:cNvPr id="199" name="Text Box 51"/>
            <p:cNvSpPr txBox="1">
              <a:spLocks noChangeArrowheads="1"/>
            </p:cNvSpPr>
            <p:nvPr/>
          </p:nvSpPr>
          <p:spPr bwMode="auto">
            <a:xfrm rot="1054038">
              <a:off x="2160" y="2160"/>
              <a:ext cx="57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169" tIns="43084" rIns="86169" bIns="43084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de-DE" sz="10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RAILWAY</a:t>
              </a:r>
            </a:p>
          </p:txBody>
        </p:sp>
        <p:grpSp>
          <p:nvGrpSpPr>
            <p:cNvPr id="12306" name="Group 253"/>
            <p:cNvGrpSpPr>
              <a:grpSpLocks/>
            </p:cNvGrpSpPr>
            <p:nvPr/>
          </p:nvGrpSpPr>
          <p:grpSpPr bwMode="auto">
            <a:xfrm>
              <a:off x="2304" y="3312"/>
              <a:ext cx="496" cy="432"/>
              <a:chOff x="6633812" y="1371600"/>
              <a:chExt cx="473854" cy="543740"/>
            </a:xfrm>
          </p:grpSpPr>
          <p:grpSp>
            <p:nvGrpSpPr>
              <p:cNvPr id="12413" name="Group 78"/>
              <p:cNvGrpSpPr>
                <a:grpSpLocks/>
              </p:cNvGrpSpPr>
              <p:nvPr/>
            </p:nvGrpSpPr>
            <p:grpSpPr bwMode="auto">
              <a:xfrm>
                <a:off x="6761612" y="1455253"/>
                <a:ext cx="224894" cy="460087"/>
                <a:chOff x="2610" y="3647"/>
                <a:chExt cx="290" cy="499"/>
              </a:xfrm>
            </p:grpSpPr>
            <p:sp>
              <p:nvSpPr>
                <p:cNvPr id="12426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7" name="Oval 80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8" name="AutoShape 81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9" name="AutoShape 82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30" name="AutoShape 83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414" name="Group 72"/>
              <p:cNvGrpSpPr>
                <a:grpSpLocks/>
              </p:cNvGrpSpPr>
              <p:nvPr/>
            </p:nvGrpSpPr>
            <p:grpSpPr bwMode="auto">
              <a:xfrm>
                <a:off x="6882772" y="1371600"/>
                <a:ext cx="224894" cy="460087"/>
                <a:chOff x="2610" y="3647"/>
                <a:chExt cx="290" cy="499"/>
              </a:xfrm>
            </p:grpSpPr>
            <p:sp>
              <p:nvSpPr>
                <p:cNvPr id="12421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2" name="Oval 74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3" name="AutoShape 75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4" name="AutoShape 76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5" name="AutoShape 77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415" name="Group 84"/>
              <p:cNvGrpSpPr>
                <a:grpSpLocks/>
              </p:cNvGrpSpPr>
              <p:nvPr/>
            </p:nvGrpSpPr>
            <p:grpSpPr bwMode="auto">
              <a:xfrm>
                <a:off x="6633812" y="1455253"/>
                <a:ext cx="224894" cy="460087"/>
                <a:chOff x="2610" y="3647"/>
                <a:chExt cx="290" cy="499"/>
              </a:xfrm>
            </p:grpSpPr>
            <p:sp>
              <p:nvSpPr>
                <p:cNvPr id="12416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7" name="Oval 86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8" name="AutoShape 87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9" name="AutoShape 88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20" name="AutoShape 89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2307" name="Group 272"/>
            <p:cNvGrpSpPr>
              <a:grpSpLocks/>
            </p:cNvGrpSpPr>
            <p:nvPr/>
          </p:nvGrpSpPr>
          <p:grpSpPr bwMode="auto">
            <a:xfrm>
              <a:off x="720" y="2448"/>
              <a:ext cx="345" cy="342"/>
              <a:chOff x="6882600" y="1821347"/>
              <a:chExt cx="473854" cy="543740"/>
            </a:xfrm>
          </p:grpSpPr>
          <p:grpSp>
            <p:nvGrpSpPr>
              <p:cNvPr id="12395" name="Group 78"/>
              <p:cNvGrpSpPr>
                <a:grpSpLocks/>
              </p:cNvGrpSpPr>
              <p:nvPr/>
            </p:nvGrpSpPr>
            <p:grpSpPr bwMode="auto">
              <a:xfrm>
                <a:off x="7010400" y="1905000"/>
                <a:ext cx="224894" cy="460087"/>
                <a:chOff x="2610" y="3647"/>
                <a:chExt cx="290" cy="499"/>
              </a:xfrm>
            </p:grpSpPr>
            <p:sp>
              <p:nvSpPr>
                <p:cNvPr id="12408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9" name="Oval 80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0" name="AutoShape 81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1" name="AutoShape 82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12" name="AutoShape 83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96" name="Group 72"/>
              <p:cNvGrpSpPr>
                <a:grpSpLocks/>
              </p:cNvGrpSpPr>
              <p:nvPr/>
            </p:nvGrpSpPr>
            <p:grpSpPr bwMode="auto">
              <a:xfrm>
                <a:off x="7131560" y="1821347"/>
                <a:ext cx="224894" cy="460087"/>
                <a:chOff x="2610" y="3647"/>
                <a:chExt cx="290" cy="499"/>
              </a:xfrm>
            </p:grpSpPr>
            <p:sp>
              <p:nvSpPr>
                <p:cNvPr id="12403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4" name="Oval 74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5" name="AutoShape 75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6" name="AutoShape 76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7" name="AutoShape 77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97" name="Group 84"/>
              <p:cNvGrpSpPr>
                <a:grpSpLocks/>
              </p:cNvGrpSpPr>
              <p:nvPr/>
            </p:nvGrpSpPr>
            <p:grpSpPr bwMode="auto">
              <a:xfrm>
                <a:off x="6882600" y="1905000"/>
                <a:ext cx="224894" cy="460087"/>
                <a:chOff x="2610" y="3647"/>
                <a:chExt cx="290" cy="499"/>
              </a:xfrm>
            </p:grpSpPr>
            <p:sp>
              <p:nvSpPr>
                <p:cNvPr id="12398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99" name="Oval 86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0" name="AutoShape 87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1" name="AutoShape 88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402" name="AutoShape 89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</p:grpSp>
        <p:sp>
          <p:nvSpPr>
            <p:cNvPr id="12309" name="Freeform 11"/>
            <p:cNvSpPr>
              <a:spLocks/>
            </p:cNvSpPr>
            <p:nvPr/>
          </p:nvSpPr>
          <p:spPr bwMode="auto">
            <a:xfrm rot="1156404">
              <a:off x="683" y="2401"/>
              <a:ext cx="3790" cy="660"/>
            </a:xfrm>
            <a:custGeom>
              <a:avLst/>
              <a:gdLst>
                <a:gd name="T0" fmla="*/ 0 w 3175"/>
                <a:gd name="T1" fmla="*/ 0 h 506"/>
                <a:gd name="T2" fmla="*/ 1040037 w 3175"/>
                <a:gd name="T3" fmla="*/ 708347 h 506"/>
                <a:gd name="T4" fmla="*/ 2663768 w 3175"/>
                <a:gd name="T5" fmla="*/ 787461 h 506"/>
                <a:gd name="T6" fmla="*/ 4548267 w 3175"/>
                <a:gd name="T7" fmla="*/ 158228 h 5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5"/>
                <a:gd name="T13" fmla="*/ 0 h 506"/>
                <a:gd name="T14" fmla="*/ 3175 w 3175"/>
                <a:gd name="T15" fmla="*/ 506 h 5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5" h="506">
                  <a:moveTo>
                    <a:pt x="0" y="0"/>
                  </a:moveTo>
                  <a:cubicBezTo>
                    <a:pt x="208" y="166"/>
                    <a:pt x="416" y="333"/>
                    <a:pt x="726" y="408"/>
                  </a:cubicBezTo>
                  <a:cubicBezTo>
                    <a:pt x="1036" y="483"/>
                    <a:pt x="1452" y="506"/>
                    <a:pt x="1860" y="453"/>
                  </a:cubicBezTo>
                  <a:cubicBezTo>
                    <a:pt x="2268" y="400"/>
                    <a:pt x="2721" y="245"/>
                    <a:pt x="3175" y="91"/>
                  </a:cubicBez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19" tIns="45709" rIns="91419" bIns="45709" anchor="ctr"/>
            <a:lstStyle/>
            <a:p>
              <a:endParaRPr lang="en-US" sz="1800" dirty="0"/>
            </a:p>
          </p:txBody>
        </p:sp>
        <p:sp>
          <p:nvSpPr>
            <p:cNvPr id="279" name="Text Box 50"/>
            <p:cNvSpPr txBox="1">
              <a:spLocks noChangeArrowheads="1"/>
            </p:cNvSpPr>
            <p:nvPr/>
          </p:nvSpPr>
          <p:spPr bwMode="auto">
            <a:xfrm rot="1321893">
              <a:off x="1824" y="2682"/>
              <a:ext cx="68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169" tIns="43084" rIns="86169" bIns="43084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de-DE" sz="10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MOTORWAY</a:t>
              </a:r>
            </a:p>
          </p:txBody>
        </p:sp>
        <p:sp>
          <p:nvSpPr>
            <p:cNvPr id="11273" name="Text Box 175"/>
            <p:cNvSpPr txBox="1">
              <a:spLocks noChangeArrowheads="1"/>
            </p:cNvSpPr>
            <p:nvPr/>
          </p:nvSpPr>
          <p:spPr bwMode="auto">
            <a:xfrm>
              <a:off x="4800" y="3216"/>
              <a:ext cx="554" cy="2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169" tIns="43084" rIns="86169" bIns="43084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0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Airport Craiova</a:t>
              </a:r>
            </a:p>
          </p:txBody>
        </p:sp>
        <p:grpSp>
          <p:nvGrpSpPr>
            <p:cNvPr id="12312" name="Group 148"/>
            <p:cNvGrpSpPr>
              <a:grpSpLocks/>
            </p:cNvGrpSpPr>
            <p:nvPr/>
          </p:nvGrpSpPr>
          <p:grpSpPr bwMode="auto">
            <a:xfrm>
              <a:off x="3792" y="3120"/>
              <a:ext cx="371" cy="193"/>
              <a:chOff x="1234" y="3815"/>
              <a:chExt cx="363" cy="195"/>
            </a:xfrm>
          </p:grpSpPr>
          <p:sp>
            <p:nvSpPr>
              <p:cNvPr id="12389" name="Oval 149"/>
              <p:cNvSpPr>
                <a:spLocks noChangeArrowheads="1"/>
              </p:cNvSpPr>
              <p:nvPr/>
            </p:nvSpPr>
            <p:spPr bwMode="auto">
              <a:xfrm>
                <a:off x="1234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90" name="Oval 150"/>
              <p:cNvSpPr>
                <a:spLocks noChangeArrowheads="1"/>
              </p:cNvSpPr>
              <p:nvPr/>
            </p:nvSpPr>
            <p:spPr bwMode="auto">
              <a:xfrm>
                <a:off x="1461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91" name="AutoShape 151"/>
              <p:cNvSpPr>
                <a:spLocks noChangeArrowheads="1"/>
              </p:cNvSpPr>
              <p:nvPr/>
            </p:nvSpPr>
            <p:spPr bwMode="auto">
              <a:xfrm rot="10800000">
                <a:off x="1325" y="3828"/>
                <a:ext cx="181" cy="136"/>
              </a:xfrm>
              <a:prstGeom prst="triangle">
                <a:avLst>
                  <a:gd name="adj" fmla="val 50000"/>
                </a:avLst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92" name="Line 152"/>
              <p:cNvSpPr>
                <a:spLocks noChangeShapeType="1"/>
              </p:cNvSpPr>
              <p:nvPr/>
            </p:nvSpPr>
            <p:spPr bwMode="auto">
              <a:xfrm flipH="1">
                <a:off x="1302" y="3828"/>
                <a:ext cx="22" cy="11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  <p:sp>
            <p:nvSpPr>
              <p:cNvPr id="12393" name="Line 153"/>
              <p:cNvSpPr>
                <a:spLocks noChangeShapeType="1"/>
              </p:cNvSpPr>
              <p:nvPr/>
            </p:nvSpPr>
            <p:spPr bwMode="auto">
              <a:xfrm>
                <a:off x="1506" y="3828"/>
                <a:ext cx="22" cy="1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  <p:sp>
            <p:nvSpPr>
              <p:cNvPr id="12394" name="Line 154"/>
              <p:cNvSpPr>
                <a:spLocks noChangeShapeType="1"/>
              </p:cNvSpPr>
              <p:nvPr/>
            </p:nvSpPr>
            <p:spPr bwMode="auto">
              <a:xfrm>
                <a:off x="1261" y="381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</p:grpSp>
        <p:grpSp>
          <p:nvGrpSpPr>
            <p:cNvPr id="12313" name="Group 148"/>
            <p:cNvGrpSpPr>
              <a:grpSpLocks/>
            </p:cNvGrpSpPr>
            <p:nvPr/>
          </p:nvGrpSpPr>
          <p:grpSpPr bwMode="auto">
            <a:xfrm rot="1697019">
              <a:off x="1296" y="2544"/>
              <a:ext cx="371" cy="193"/>
              <a:chOff x="1234" y="3815"/>
              <a:chExt cx="363" cy="195"/>
            </a:xfrm>
          </p:grpSpPr>
          <p:sp>
            <p:nvSpPr>
              <p:cNvPr id="12383" name="Oval 149"/>
              <p:cNvSpPr>
                <a:spLocks noChangeArrowheads="1"/>
              </p:cNvSpPr>
              <p:nvPr/>
            </p:nvSpPr>
            <p:spPr bwMode="auto">
              <a:xfrm>
                <a:off x="1234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84" name="Oval 150"/>
              <p:cNvSpPr>
                <a:spLocks noChangeArrowheads="1"/>
              </p:cNvSpPr>
              <p:nvPr/>
            </p:nvSpPr>
            <p:spPr bwMode="auto">
              <a:xfrm>
                <a:off x="1461" y="3874"/>
                <a:ext cx="136" cy="136"/>
              </a:xfrm>
              <a:prstGeom prst="ellipse">
                <a:avLst/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85" name="AutoShape 151"/>
              <p:cNvSpPr>
                <a:spLocks noChangeArrowheads="1"/>
              </p:cNvSpPr>
              <p:nvPr/>
            </p:nvSpPr>
            <p:spPr bwMode="auto">
              <a:xfrm rot="10800000">
                <a:off x="1325" y="3828"/>
                <a:ext cx="181" cy="136"/>
              </a:xfrm>
              <a:prstGeom prst="triangle">
                <a:avLst>
                  <a:gd name="adj" fmla="val 50000"/>
                </a:avLst>
              </a:prstGeom>
              <a:solidFill>
                <a:srgbClr val="FF9966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rot="10800000" wrap="none" lIns="91419" tIns="45709" rIns="91419" bIns="45709" anchor="ctr"/>
              <a:lstStyle/>
              <a:p>
                <a:endParaRPr lang="en-US" sz="1800" dirty="0"/>
              </a:p>
            </p:txBody>
          </p:sp>
          <p:sp>
            <p:nvSpPr>
              <p:cNvPr id="12386" name="Line 152"/>
              <p:cNvSpPr>
                <a:spLocks noChangeShapeType="1"/>
              </p:cNvSpPr>
              <p:nvPr/>
            </p:nvSpPr>
            <p:spPr bwMode="auto">
              <a:xfrm flipH="1">
                <a:off x="1302" y="3828"/>
                <a:ext cx="22" cy="114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  <p:sp>
            <p:nvSpPr>
              <p:cNvPr id="12387" name="Line 153"/>
              <p:cNvSpPr>
                <a:spLocks noChangeShapeType="1"/>
              </p:cNvSpPr>
              <p:nvPr/>
            </p:nvSpPr>
            <p:spPr bwMode="auto">
              <a:xfrm>
                <a:off x="1506" y="3828"/>
                <a:ext cx="22" cy="11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  <p:sp>
            <p:nvSpPr>
              <p:cNvPr id="12388" name="Line 154"/>
              <p:cNvSpPr>
                <a:spLocks noChangeShapeType="1"/>
              </p:cNvSpPr>
              <p:nvPr/>
            </p:nvSpPr>
            <p:spPr bwMode="auto">
              <a:xfrm>
                <a:off x="1261" y="3815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1419" tIns="45709" rIns="91419" bIns="45709" anchor="ctr"/>
              <a:lstStyle/>
              <a:p>
                <a:endParaRPr lang="en-GB" dirty="0"/>
              </a:p>
            </p:txBody>
          </p:sp>
        </p:grpSp>
        <p:sp>
          <p:nvSpPr>
            <p:cNvPr id="296" name="Text Box 155"/>
            <p:cNvSpPr txBox="1">
              <a:spLocks noChangeArrowheads="1"/>
            </p:cNvSpPr>
            <p:nvPr/>
          </p:nvSpPr>
          <p:spPr bwMode="auto">
            <a:xfrm>
              <a:off x="3696" y="3408"/>
              <a:ext cx="544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6169" tIns="43084" rIns="86169" bIns="43084"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de-DE" sz="900" b="1" dirty="0">
                  <a:solidFill>
                    <a:schemeClr val="accent6">
                      <a:lumMod val="75000"/>
                    </a:schemeClr>
                  </a:solidFill>
                  <a:latin typeface="Bookman Old Style" pitchFamily="18" charset="0"/>
                </a:rPr>
                <a:t>BICYLCE  TRACS</a:t>
              </a:r>
            </a:p>
          </p:txBody>
        </p:sp>
        <p:grpSp>
          <p:nvGrpSpPr>
            <p:cNvPr id="12315" name="Group 296"/>
            <p:cNvGrpSpPr>
              <a:grpSpLocks/>
            </p:cNvGrpSpPr>
            <p:nvPr/>
          </p:nvGrpSpPr>
          <p:grpSpPr bwMode="auto">
            <a:xfrm>
              <a:off x="2304" y="3312"/>
              <a:ext cx="496" cy="432"/>
              <a:chOff x="6633812" y="1371600"/>
              <a:chExt cx="473854" cy="543740"/>
            </a:xfrm>
          </p:grpSpPr>
          <p:grpSp>
            <p:nvGrpSpPr>
              <p:cNvPr id="12365" name="Group 78"/>
              <p:cNvGrpSpPr>
                <a:grpSpLocks/>
              </p:cNvGrpSpPr>
              <p:nvPr/>
            </p:nvGrpSpPr>
            <p:grpSpPr bwMode="auto">
              <a:xfrm>
                <a:off x="6761621" y="1455260"/>
                <a:ext cx="224895" cy="460088"/>
                <a:chOff x="2610" y="3647"/>
                <a:chExt cx="290" cy="499"/>
              </a:xfrm>
            </p:grpSpPr>
            <p:sp>
              <p:nvSpPr>
                <p:cNvPr id="12378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9" name="Oval 80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80" name="AutoShape 81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81" name="AutoShape 82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82" name="AutoShape 83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66" name="Group 72"/>
              <p:cNvGrpSpPr>
                <a:grpSpLocks/>
              </p:cNvGrpSpPr>
              <p:nvPr/>
            </p:nvGrpSpPr>
            <p:grpSpPr bwMode="auto">
              <a:xfrm>
                <a:off x="6882781" y="1371607"/>
                <a:ext cx="224895" cy="460088"/>
                <a:chOff x="2610" y="3647"/>
                <a:chExt cx="290" cy="499"/>
              </a:xfrm>
            </p:grpSpPr>
            <p:sp>
              <p:nvSpPr>
                <p:cNvPr id="12373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4" name="Oval 74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5" name="AutoShape 75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6" name="AutoShape 76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7" name="AutoShape 77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67" name="Group 84"/>
              <p:cNvGrpSpPr>
                <a:grpSpLocks/>
              </p:cNvGrpSpPr>
              <p:nvPr/>
            </p:nvGrpSpPr>
            <p:grpSpPr bwMode="auto">
              <a:xfrm>
                <a:off x="6633821" y="1455260"/>
                <a:ext cx="224895" cy="460088"/>
                <a:chOff x="2610" y="3647"/>
                <a:chExt cx="290" cy="499"/>
              </a:xfrm>
            </p:grpSpPr>
            <p:sp>
              <p:nvSpPr>
                <p:cNvPr id="12368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69" name="Oval 86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0" name="AutoShape 87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1" name="AutoShape 88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72" name="AutoShape 89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2316" name="Group 315"/>
            <p:cNvGrpSpPr>
              <a:grpSpLocks/>
            </p:cNvGrpSpPr>
            <p:nvPr/>
          </p:nvGrpSpPr>
          <p:grpSpPr bwMode="auto">
            <a:xfrm>
              <a:off x="720" y="2448"/>
              <a:ext cx="345" cy="342"/>
              <a:chOff x="6882600" y="1821347"/>
              <a:chExt cx="473854" cy="543740"/>
            </a:xfrm>
          </p:grpSpPr>
          <p:grpSp>
            <p:nvGrpSpPr>
              <p:cNvPr id="12347" name="Group 78"/>
              <p:cNvGrpSpPr>
                <a:grpSpLocks/>
              </p:cNvGrpSpPr>
              <p:nvPr/>
            </p:nvGrpSpPr>
            <p:grpSpPr bwMode="auto">
              <a:xfrm>
                <a:off x="7010409" y="1905007"/>
                <a:ext cx="224895" cy="460088"/>
                <a:chOff x="2610" y="3647"/>
                <a:chExt cx="290" cy="499"/>
              </a:xfrm>
            </p:grpSpPr>
            <p:sp>
              <p:nvSpPr>
                <p:cNvPr id="12360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61" name="Oval 80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62" name="AutoShape 81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63" name="AutoShape 82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64" name="AutoShape 83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48" name="Group 72"/>
              <p:cNvGrpSpPr>
                <a:grpSpLocks/>
              </p:cNvGrpSpPr>
              <p:nvPr/>
            </p:nvGrpSpPr>
            <p:grpSpPr bwMode="auto">
              <a:xfrm>
                <a:off x="7131569" y="1821354"/>
                <a:ext cx="224895" cy="460088"/>
                <a:chOff x="2610" y="3647"/>
                <a:chExt cx="290" cy="499"/>
              </a:xfrm>
            </p:grpSpPr>
            <p:sp>
              <p:nvSpPr>
                <p:cNvPr id="12355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6" name="Oval 74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7" name="AutoShape 75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8" name="AutoShape 76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9" name="AutoShape 77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49" name="Group 84"/>
              <p:cNvGrpSpPr>
                <a:grpSpLocks/>
              </p:cNvGrpSpPr>
              <p:nvPr/>
            </p:nvGrpSpPr>
            <p:grpSpPr bwMode="auto">
              <a:xfrm>
                <a:off x="6882609" y="1905007"/>
                <a:ext cx="224895" cy="460088"/>
                <a:chOff x="2610" y="3647"/>
                <a:chExt cx="290" cy="499"/>
              </a:xfrm>
            </p:grpSpPr>
            <p:sp>
              <p:nvSpPr>
                <p:cNvPr id="12350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1" name="Oval 86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2" name="AutoShape 87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3" name="AutoShape 88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54" name="AutoShape 89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2317" name="Group 334"/>
            <p:cNvGrpSpPr>
              <a:grpSpLocks/>
            </p:cNvGrpSpPr>
            <p:nvPr/>
          </p:nvGrpSpPr>
          <p:grpSpPr bwMode="auto">
            <a:xfrm>
              <a:off x="2304" y="3312"/>
              <a:ext cx="496" cy="432"/>
              <a:chOff x="6633812" y="1371600"/>
              <a:chExt cx="473854" cy="543740"/>
            </a:xfrm>
          </p:grpSpPr>
          <p:grpSp>
            <p:nvGrpSpPr>
              <p:cNvPr id="12329" name="Group 78"/>
              <p:cNvGrpSpPr>
                <a:grpSpLocks/>
              </p:cNvGrpSpPr>
              <p:nvPr/>
            </p:nvGrpSpPr>
            <p:grpSpPr bwMode="auto">
              <a:xfrm>
                <a:off x="6761621" y="1455260"/>
                <a:ext cx="224895" cy="460088"/>
                <a:chOff x="2610" y="3647"/>
                <a:chExt cx="290" cy="499"/>
              </a:xfrm>
            </p:grpSpPr>
            <p:sp>
              <p:nvSpPr>
                <p:cNvPr id="12342" name="AutoShape 79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3" name="Oval 80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4" name="AutoShape 81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5" name="AutoShape 82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6" name="AutoShape 83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30" name="Group 72"/>
              <p:cNvGrpSpPr>
                <a:grpSpLocks/>
              </p:cNvGrpSpPr>
              <p:nvPr/>
            </p:nvGrpSpPr>
            <p:grpSpPr bwMode="auto">
              <a:xfrm>
                <a:off x="6882781" y="1371607"/>
                <a:ext cx="224895" cy="460088"/>
                <a:chOff x="2610" y="3647"/>
                <a:chExt cx="290" cy="499"/>
              </a:xfrm>
            </p:grpSpPr>
            <p:sp>
              <p:nvSpPr>
                <p:cNvPr id="12337" name="AutoShape 73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8" name="Oval 74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9" name="AutoShape 75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0" name="AutoShape 76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41" name="AutoShape 77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12331" name="Group 84"/>
              <p:cNvGrpSpPr>
                <a:grpSpLocks/>
              </p:cNvGrpSpPr>
              <p:nvPr/>
            </p:nvGrpSpPr>
            <p:grpSpPr bwMode="auto">
              <a:xfrm>
                <a:off x="6633821" y="1455260"/>
                <a:ext cx="224895" cy="460088"/>
                <a:chOff x="2610" y="3647"/>
                <a:chExt cx="290" cy="499"/>
              </a:xfrm>
            </p:grpSpPr>
            <p:sp>
              <p:nvSpPr>
                <p:cNvPr id="12332" name="AutoShape 85"/>
                <p:cNvSpPr>
                  <a:spLocks noChangeArrowheads="1"/>
                </p:cNvSpPr>
                <p:nvPr/>
              </p:nvSpPr>
              <p:spPr bwMode="auto">
                <a:xfrm rot="10800000">
                  <a:off x="2730" y="3828"/>
                  <a:ext cx="46" cy="3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83 h 21600"/>
                    <a:gd name="T14" fmla="*/ 16904 w 21600"/>
                    <a:gd name="T15" fmla="*/ 17117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3" name="Oval 86"/>
                <p:cNvSpPr>
                  <a:spLocks noChangeArrowheads="1"/>
                </p:cNvSpPr>
                <p:nvPr/>
              </p:nvSpPr>
              <p:spPr bwMode="auto">
                <a:xfrm>
                  <a:off x="2730" y="3783"/>
                  <a:ext cx="46" cy="45"/>
                </a:xfrm>
                <a:prstGeom prst="ellips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4" name="AutoShape 87"/>
                <p:cNvSpPr>
                  <a:spLocks noChangeArrowheads="1"/>
                </p:cNvSpPr>
                <p:nvPr/>
              </p:nvSpPr>
              <p:spPr bwMode="auto">
                <a:xfrm rot="6958578">
                  <a:off x="2809" y="377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5" name="AutoShape 88"/>
                <p:cNvSpPr>
                  <a:spLocks noChangeArrowheads="1"/>
                </p:cNvSpPr>
                <p:nvPr/>
              </p:nvSpPr>
              <p:spPr bwMode="auto">
                <a:xfrm rot="247480">
                  <a:off x="2734" y="3647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36" name="AutoShape 89"/>
                <p:cNvSpPr>
                  <a:spLocks noChangeArrowheads="1"/>
                </p:cNvSpPr>
                <p:nvPr/>
              </p:nvSpPr>
              <p:spPr bwMode="auto">
                <a:xfrm rot="-7446136">
                  <a:off x="2655" y="3783"/>
                  <a:ext cx="46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696 w 21600"/>
                    <a:gd name="T13" fmla="*/ 4447 h 21600"/>
                    <a:gd name="T14" fmla="*/ 16904 w 21600"/>
                    <a:gd name="T15" fmla="*/ 1715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wrap="none" lIns="91419" tIns="45709" rIns="91419" bIns="45709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2318" name="Group 356"/>
            <p:cNvGrpSpPr>
              <a:grpSpLocks/>
            </p:cNvGrpSpPr>
            <p:nvPr/>
          </p:nvGrpSpPr>
          <p:grpSpPr bwMode="auto">
            <a:xfrm>
              <a:off x="624" y="2688"/>
              <a:ext cx="840" cy="399"/>
              <a:chOff x="1917700" y="3792542"/>
              <a:chExt cx="1154113" cy="633490"/>
            </a:xfrm>
          </p:grpSpPr>
          <p:grpSp>
            <p:nvGrpSpPr>
              <p:cNvPr id="12325" name="Group 35"/>
              <p:cNvGrpSpPr>
                <a:grpSpLocks/>
              </p:cNvGrpSpPr>
              <p:nvPr/>
            </p:nvGrpSpPr>
            <p:grpSpPr bwMode="auto">
              <a:xfrm>
                <a:off x="1917700" y="3792542"/>
                <a:ext cx="1093788" cy="499716"/>
                <a:chOff x="190" y="2876"/>
                <a:chExt cx="726" cy="333"/>
              </a:xfrm>
            </p:grpSpPr>
            <p:sp>
              <p:nvSpPr>
                <p:cNvPr id="12327" name="Rectangle 36"/>
                <p:cNvSpPr>
                  <a:spLocks noChangeArrowheads="1"/>
                </p:cNvSpPr>
                <p:nvPr/>
              </p:nvSpPr>
              <p:spPr bwMode="auto">
                <a:xfrm>
                  <a:off x="735" y="2876"/>
                  <a:ext cx="136" cy="31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rgbClr val="66FF3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28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0" y="2966"/>
                  <a:ext cx="726" cy="2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6169" tIns="43084" rIns="86169" bIns="43084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de-DE" sz="900" b="1" dirty="0">
                      <a:solidFill>
                        <a:schemeClr val="tx2"/>
                      </a:solidFill>
                    </a:rPr>
                    <a:t>Charging </a:t>
                  </a:r>
                  <a:br>
                    <a:rPr lang="de-DE" sz="900" b="1" dirty="0">
                      <a:solidFill>
                        <a:schemeClr val="tx2"/>
                      </a:solidFill>
                    </a:rPr>
                  </a:br>
                  <a:r>
                    <a:rPr lang="de-DE" sz="900" b="1" dirty="0">
                      <a:solidFill>
                        <a:schemeClr val="tx2"/>
                      </a:solidFill>
                    </a:rPr>
                    <a:t>Spot</a:t>
                  </a:r>
                </a:p>
              </p:txBody>
            </p:sp>
          </p:grpSp>
          <p:sp>
            <p:nvSpPr>
              <p:cNvPr id="12326" name="Text Box 47"/>
              <p:cNvSpPr txBox="1">
                <a:spLocks noChangeArrowheads="1"/>
              </p:cNvSpPr>
              <p:nvPr/>
            </p:nvSpPr>
            <p:spPr bwMode="auto">
              <a:xfrm>
                <a:off x="1984375" y="4200525"/>
                <a:ext cx="1087438" cy="225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6169" tIns="43084" rIns="86169" bIns="43084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de-DE" sz="900" b="1" dirty="0">
                    <a:solidFill>
                      <a:schemeClr val="tx2"/>
                    </a:solidFill>
                  </a:rPr>
                  <a:t>Village</a:t>
                </a:r>
              </a:p>
            </p:txBody>
          </p:sp>
        </p:grpSp>
        <p:grpSp>
          <p:nvGrpSpPr>
            <p:cNvPr id="12319" name="Group 361"/>
            <p:cNvGrpSpPr>
              <a:grpSpLocks/>
            </p:cNvGrpSpPr>
            <p:nvPr/>
          </p:nvGrpSpPr>
          <p:grpSpPr bwMode="auto">
            <a:xfrm>
              <a:off x="2880" y="3360"/>
              <a:ext cx="839" cy="399"/>
              <a:chOff x="1917700" y="3792542"/>
              <a:chExt cx="1154113" cy="633490"/>
            </a:xfrm>
          </p:grpSpPr>
          <p:grpSp>
            <p:nvGrpSpPr>
              <p:cNvPr id="12321" name="Group 35"/>
              <p:cNvGrpSpPr>
                <a:grpSpLocks/>
              </p:cNvGrpSpPr>
              <p:nvPr/>
            </p:nvGrpSpPr>
            <p:grpSpPr bwMode="auto">
              <a:xfrm>
                <a:off x="1917700" y="3792542"/>
                <a:ext cx="1093788" cy="499716"/>
                <a:chOff x="190" y="2876"/>
                <a:chExt cx="726" cy="333"/>
              </a:xfrm>
            </p:grpSpPr>
            <p:sp>
              <p:nvSpPr>
                <p:cNvPr id="12323" name="Rectangle 36"/>
                <p:cNvSpPr>
                  <a:spLocks noChangeArrowheads="1"/>
                </p:cNvSpPr>
                <p:nvPr/>
              </p:nvSpPr>
              <p:spPr bwMode="auto">
                <a:xfrm>
                  <a:off x="735" y="2876"/>
                  <a:ext cx="136" cy="31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19" tIns="45709" rIns="91419" bIns="45709" anchor="ctr"/>
                <a:lstStyle/>
                <a:p>
                  <a:endParaRPr lang="en-US" sz="1800" dirty="0"/>
                </a:p>
              </p:txBody>
            </p:sp>
            <p:sp>
              <p:nvSpPr>
                <p:cNvPr id="1232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90" y="2966"/>
                  <a:ext cx="726" cy="24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86169" tIns="43084" rIns="86169" bIns="43084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r" eaLnBrk="1" hangingPunct="1">
                    <a:spcBef>
                      <a:spcPct val="50000"/>
                    </a:spcBef>
                  </a:pPr>
                  <a:r>
                    <a:rPr lang="de-DE" sz="900" b="1" dirty="0">
                      <a:solidFill>
                        <a:schemeClr val="tx2"/>
                      </a:solidFill>
                    </a:rPr>
                    <a:t>Charging </a:t>
                  </a:r>
                  <a:br>
                    <a:rPr lang="de-DE" sz="900" b="1" dirty="0">
                      <a:solidFill>
                        <a:schemeClr val="tx2"/>
                      </a:solidFill>
                    </a:rPr>
                  </a:br>
                  <a:r>
                    <a:rPr lang="de-DE" sz="900" b="1" dirty="0">
                      <a:solidFill>
                        <a:schemeClr val="tx2"/>
                      </a:solidFill>
                    </a:rPr>
                    <a:t>Spot</a:t>
                  </a:r>
                </a:p>
              </p:txBody>
            </p:sp>
          </p:grpSp>
          <p:sp>
            <p:nvSpPr>
              <p:cNvPr id="12322" name="Text Box 47"/>
              <p:cNvSpPr txBox="1">
                <a:spLocks noChangeArrowheads="1"/>
              </p:cNvSpPr>
              <p:nvPr/>
            </p:nvSpPr>
            <p:spPr bwMode="auto">
              <a:xfrm>
                <a:off x="1984375" y="4200525"/>
                <a:ext cx="1087438" cy="22550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6169" tIns="43084" rIns="86169" bIns="43084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de-DE" sz="900" b="1" dirty="0">
                    <a:solidFill>
                      <a:schemeClr val="tx2"/>
                    </a:solidFill>
                  </a:rPr>
                  <a:t>Village</a:t>
                </a:r>
              </a:p>
            </p:txBody>
          </p:sp>
        </p:grpSp>
        <p:sp>
          <p:nvSpPr>
            <p:cNvPr id="12320" name="Line 14"/>
            <p:cNvSpPr>
              <a:spLocks noChangeShapeType="1"/>
            </p:cNvSpPr>
            <p:nvPr/>
          </p:nvSpPr>
          <p:spPr bwMode="auto">
            <a:xfrm flipH="1">
              <a:off x="3648" y="3312"/>
              <a:ext cx="174" cy="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19" tIns="45709" rIns="91419" bIns="45709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824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8575"/>
            <a:ext cx="66675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629400" y="2514600"/>
            <a:ext cx="19859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6" rIns="91375" bIns="45686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endParaRPr lang="de-DE" sz="1100" dirty="0">
              <a:solidFill>
                <a:schemeClr val="bg2"/>
              </a:solidFill>
            </a:endParaRPr>
          </a:p>
        </p:txBody>
      </p:sp>
      <p:pic>
        <p:nvPicPr>
          <p:cNvPr id="13316" name="Picture 5" descr="Verbund Logo, verlinkt auf 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06713"/>
            <a:ext cx="20574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45"/>
          <p:cNvSpPr>
            <a:spLocks noChangeArrowheads="1"/>
          </p:cNvSpPr>
          <p:nvPr/>
        </p:nvSpPr>
        <p:spPr bwMode="auto">
          <a:xfrm>
            <a:off x="7239000" y="3733800"/>
            <a:ext cx="1322388" cy="1243013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endParaRPr lang="de-DE" sz="1900" b="1" dirty="0">
              <a:solidFill>
                <a:srgbClr val="FB2805"/>
              </a:solidFill>
            </a:endParaRPr>
          </a:p>
        </p:txBody>
      </p:sp>
      <p:sp>
        <p:nvSpPr>
          <p:cNvPr id="13318" name="Text Box 66"/>
          <p:cNvSpPr txBox="1">
            <a:spLocks noChangeArrowheads="1"/>
          </p:cNvSpPr>
          <p:nvPr/>
        </p:nvSpPr>
        <p:spPr bwMode="auto">
          <a:xfrm>
            <a:off x="7239000" y="4114800"/>
            <a:ext cx="1295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Bookman Old Style" pitchFamily="18" charset="0"/>
              </a:rPr>
              <a:t>Know - how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28600" y="1371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de-DE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Romanian  Mobile  Power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705600" y="50292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Verbund </a:t>
            </a:r>
            <a:r>
              <a:rPr lang="en-US" sz="18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Romania</a:t>
            </a:r>
            <a:r>
              <a:rPr lang="en-US" sz="18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800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S.R.L.  </a:t>
            </a:r>
          </a:p>
        </p:txBody>
      </p:sp>
      <p:sp>
        <p:nvSpPr>
          <p:cNvPr id="42" name="Left Arrow 41"/>
          <p:cNvSpPr/>
          <p:nvPr/>
        </p:nvSpPr>
        <p:spPr>
          <a:xfrm>
            <a:off x="6248400" y="4191000"/>
            <a:ext cx="990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323" name="Picture 33" descr="EU-Logo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05050"/>
            <a:ext cx="12303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AutoShape 10"/>
          <p:cNvSpPr>
            <a:spLocks noChangeArrowheads="1"/>
          </p:cNvSpPr>
          <p:nvPr/>
        </p:nvSpPr>
        <p:spPr bwMode="auto">
          <a:xfrm>
            <a:off x="336550" y="3829050"/>
            <a:ext cx="6267450" cy="2076450"/>
          </a:xfrm>
          <a:prstGeom prst="flowChartAlternateProcess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409575" y="6216650"/>
            <a:ext cx="6192838" cy="412750"/>
          </a:xfrm>
          <a:prstGeom prst="roundRect">
            <a:avLst>
              <a:gd name="adj" fmla="val 16301"/>
            </a:avLst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64" tIns="45680" rIns="91364" bIns="45680" anchor="ctr"/>
          <a:lstStyle/>
          <a:p>
            <a:pPr algn="ctr"/>
            <a:r>
              <a:rPr lang="de-DE" sz="1800" dirty="0">
                <a:solidFill>
                  <a:schemeClr val="bg2"/>
                </a:solidFill>
                <a:cs typeface="Arial" charset="0"/>
              </a:rPr>
              <a:t>european standards &amp; initiatives</a:t>
            </a:r>
          </a:p>
        </p:txBody>
      </p:sp>
      <p:sp>
        <p:nvSpPr>
          <p:cNvPr id="13326" name="AutoShape 14"/>
          <p:cNvSpPr>
            <a:spLocks noChangeArrowheads="1"/>
          </p:cNvSpPr>
          <p:nvPr/>
        </p:nvSpPr>
        <p:spPr bwMode="auto">
          <a:xfrm rot="-5400000">
            <a:off x="3455194" y="3350419"/>
            <a:ext cx="166688" cy="5416550"/>
          </a:xfrm>
          <a:prstGeom prst="homePlate">
            <a:avLst>
              <a:gd name="adj" fmla="val 100000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1800" dirty="0"/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 rot="-5400000">
            <a:off x="3413125" y="909638"/>
            <a:ext cx="238125" cy="5416550"/>
          </a:xfrm>
          <a:prstGeom prst="homePlate">
            <a:avLst>
              <a:gd name="adj" fmla="val 100000"/>
            </a:avLst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/>
          <a:p>
            <a:endParaRPr lang="en-US" sz="1800" dirty="0"/>
          </a:p>
        </p:txBody>
      </p:sp>
      <p:sp>
        <p:nvSpPr>
          <p:cNvPr id="13328" name="AutoShape 23"/>
          <p:cNvSpPr>
            <a:spLocks noChangeArrowheads="1"/>
          </p:cNvSpPr>
          <p:nvPr/>
        </p:nvSpPr>
        <p:spPr bwMode="auto">
          <a:xfrm>
            <a:off x="336550" y="2057400"/>
            <a:ext cx="1370013" cy="1422400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r>
              <a:rPr lang="de-DE" sz="1500" b="1" dirty="0">
                <a:solidFill>
                  <a:schemeClr val="bg1"/>
                </a:solidFill>
              </a:rPr>
              <a:t>Green Car</a:t>
            </a:r>
            <a:br>
              <a:rPr lang="de-DE" sz="1500" b="1" dirty="0">
                <a:solidFill>
                  <a:schemeClr val="bg1"/>
                </a:solidFill>
              </a:rPr>
            </a:br>
            <a:r>
              <a:rPr lang="de-DE" sz="1500" b="1" dirty="0">
                <a:solidFill>
                  <a:schemeClr val="bg1"/>
                </a:solidFill>
              </a:rPr>
              <a:t> Initiative</a:t>
            </a:r>
          </a:p>
        </p:txBody>
      </p:sp>
      <p:sp>
        <p:nvSpPr>
          <p:cNvPr id="13329" name="AutoShape 45"/>
          <p:cNvSpPr>
            <a:spLocks noChangeArrowheads="1"/>
          </p:cNvSpPr>
          <p:nvPr/>
        </p:nvSpPr>
        <p:spPr bwMode="auto">
          <a:xfrm>
            <a:off x="5259388" y="2057400"/>
            <a:ext cx="1370012" cy="1422400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endParaRPr lang="de-DE" sz="1900" b="1" dirty="0">
              <a:solidFill>
                <a:srgbClr val="FB2805"/>
              </a:solidFill>
            </a:endParaRPr>
          </a:p>
        </p:txBody>
      </p:sp>
      <p:sp>
        <p:nvSpPr>
          <p:cNvPr id="13330" name="AutoShape 35"/>
          <p:cNvSpPr>
            <a:spLocks noChangeArrowheads="1"/>
          </p:cNvSpPr>
          <p:nvPr/>
        </p:nvSpPr>
        <p:spPr bwMode="auto">
          <a:xfrm>
            <a:off x="1978025" y="2057400"/>
            <a:ext cx="1484313" cy="1422400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endParaRPr lang="de-DE" sz="1700" b="1" dirty="0">
              <a:solidFill>
                <a:schemeClr val="bg1"/>
              </a:solidFill>
            </a:endParaRPr>
          </a:p>
        </p:txBody>
      </p:sp>
      <p:sp>
        <p:nvSpPr>
          <p:cNvPr id="13331" name="AutoShape 53"/>
          <p:cNvSpPr>
            <a:spLocks noChangeArrowheads="1"/>
          </p:cNvSpPr>
          <p:nvPr/>
        </p:nvSpPr>
        <p:spPr bwMode="auto">
          <a:xfrm>
            <a:off x="3700463" y="2093913"/>
            <a:ext cx="1370012" cy="1422400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r>
              <a:rPr lang="de-DE" sz="1500" b="1" dirty="0">
                <a:solidFill>
                  <a:schemeClr val="bg1"/>
                </a:solidFill>
              </a:rPr>
              <a:t>Stake-</a:t>
            </a:r>
          </a:p>
          <a:p>
            <a:pPr algn="ctr"/>
            <a:r>
              <a:rPr lang="de-DE" sz="1500" b="1" dirty="0">
                <a:solidFill>
                  <a:schemeClr val="bg1"/>
                </a:solidFill>
              </a:rPr>
              <a:t>holder</a:t>
            </a:r>
          </a:p>
        </p:txBody>
      </p:sp>
      <p:pic>
        <p:nvPicPr>
          <p:cNvPr id="13332" name="Picture 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68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35" name="Group 51"/>
          <p:cNvGrpSpPr>
            <a:grpSpLocks noChangeAspect="1"/>
          </p:cNvGrpSpPr>
          <p:nvPr/>
        </p:nvGrpSpPr>
        <p:grpSpPr bwMode="auto">
          <a:xfrm>
            <a:off x="3798888" y="2170113"/>
            <a:ext cx="1163637" cy="1258887"/>
            <a:chOff x="4821" y="2318"/>
            <a:chExt cx="5227" cy="5227"/>
          </a:xfrm>
        </p:grpSpPr>
        <p:sp>
          <p:nvSpPr>
            <p:cNvPr id="13347" name="Oval 52"/>
            <p:cNvSpPr>
              <a:spLocks noChangeAspect="1" noChangeArrowheads="1"/>
            </p:cNvSpPr>
            <p:nvPr/>
          </p:nvSpPr>
          <p:spPr bwMode="auto">
            <a:xfrm>
              <a:off x="4821" y="2318"/>
              <a:ext cx="5227" cy="5227"/>
            </a:xfrm>
            <a:prstGeom prst="ellipse">
              <a:avLst/>
            </a:prstGeom>
            <a:solidFill>
              <a:srgbClr val="0000CC"/>
            </a:solidFill>
            <a:ln w="12700" algn="in">
              <a:solidFill>
                <a:srgbClr val="00008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13348" name="Oval 53"/>
            <p:cNvSpPr>
              <a:spLocks noChangeAspect="1" noChangeArrowheads="1"/>
            </p:cNvSpPr>
            <p:nvPr/>
          </p:nvSpPr>
          <p:spPr bwMode="auto">
            <a:xfrm>
              <a:off x="5436" y="2949"/>
              <a:ext cx="3981" cy="3981"/>
            </a:xfrm>
            <a:prstGeom prst="ellipse">
              <a:avLst/>
            </a:prstGeom>
            <a:solidFill>
              <a:srgbClr val="6699FF"/>
            </a:solidFill>
            <a:ln w="12700" algn="in">
              <a:solidFill>
                <a:srgbClr val="000080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en-US" dirty="0"/>
            </a:p>
          </p:txBody>
        </p:sp>
        <p:sp>
          <p:nvSpPr>
            <p:cNvPr id="13349" name="WordArt 5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12" y="2395"/>
              <a:ext cx="5035" cy="5034"/>
            </a:xfrm>
            <a:prstGeom prst="rect">
              <a:avLst/>
            </a:prstGeom>
          </p:spPr>
          <p:txBody>
            <a:bodyPr wrap="none" fromWordArt="1">
              <a:prstTxWarp prst="textButtonPour">
                <a:avLst>
                  <a:gd name="adj1" fmla="val 10764532"/>
                  <a:gd name="adj2" fmla="val 81657"/>
                </a:avLst>
              </a:prstTxWarp>
            </a:bodyPr>
            <a:lstStyle/>
            <a:p>
              <a:pPr algn="ctr"/>
              <a:r>
                <a:rPr lang="en-GB" sz="2000" kern="10" spc="40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Felix Titling"/>
                </a:rPr>
                <a:t>ROMÂNIA</a:t>
              </a:r>
            </a:p>
            <a:p>
              <a:pPr algn="ctr"/>
              <a:endParaRPr lang="en-GB" sz="2000" kern="10" spc="40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Felix Titling"/>
              </a:endParaRPr>
            </a:p>
            <a:p>
              <a:pPr algn="ctr"/>
              <a:r>
                <a:rPr lang="en-GB" sz="2000" kern="10" spc="400" dirty="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Felix Titling"/>
                </a:rPr>
                <a:t>     MINISTERUL   ECONOMIEI     </a:t>
              </a:r>
            </a:p>
          </p:txBody>
        </p:sp>
        <p:pic>
          <p:nvPicPr>
            <p:cNvPr id="13350" name="Picture 55" descr="stema_roman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3" y="3655"/>
              <a:ext cx="1986" cy="2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6" name="Picture 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181225"/>
            <a:ext cx="12636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58"/>
          <p:cNvSpPr txBox="1">
            <a:spLocks noChangeArrowheads="1"/>
          </p:cNvSpPr>
          <p:nvPr/>
        </p:nvSpPr>
        <p:spPr bwMode="auto">
          <a:xfrm>
            <a:off x="2032000" y="2773363"/>
            <a:ext cx="711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Bookman Old Style" pitchFamily="18" charset="0"/>
              </a:rPr>
              <a:t>Dolj County Council </a:t>
            </a:r>
          </a:p>
        </p:txBody>
      </p:sp>
      <p:sp>
        <p:nvSpPr>
          <p:cNvPr id="13339" name="Text Box 60"/>
          <p:cNvSpPr txBox="1">
            <a:spLocks noChangeArrowheads="1"/>
          </p:cNvSpPr>
          <p:nvPr/>
        </p:nvSpPr>
        <p:spPr bwMode="auto">
          <a:xfrm>
            <a:off x="2667000" y="2773363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dirty="0">
                <a:latin typeface="Bookman Old Style" pitchFamily="18" charset="0"/>
              </a:rPr>
              <a:t>MehedintiCounty Council </a:t>
            </a:r>
          </a:p>
        </p:txBody>
      </p:sp>
      <p:pic>
        <p:nvPicPr>
          <p:cNvPr id="13340" name="Picture 6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44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51288"/>
            <a:ext cx="1601788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3" name="Picture 65" descr="THE CEZ GROUP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4953000"/>
            <a:ext cx="649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4" name="Text Box 66"/>
          <p:cNvSpPr txBox="1">
            <a:spLocks noChangeArrowheads="1"/>
          </p:cNvSpPr>
          <p:nvPr/>
        </p:nvSpPr>
        <p:spPr bwMode="auto">
          <a:xfrm>
            <a:off x="5278438" y="4622800"/>
            <a:ext cx="868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 dirty="0">
                <a:latin typeface="Bookman Old Style" pitchFamily="18" charset="0"/>
              </a:rPr>
              <a:t>Banks</a:t>
            </a:r>
          </a:p>
        </p:txBody>
      </p:sp>
      <p:sp>
        <p:nvSpPr>
          <p:cNvPr id="13345" name="AutoShape 45"/>
          <p:cNvSpPr>
            <a:spLocks noChangeArrowheads="1"/>
          </p:cNvSpPr>
          <p:nvPr/>
        </p:nvSpPr>
        <p:spPr bwMode="auto">
          <a:xfrm>
            <a:off x="4962525" y="4100513"/>
            <a:ext cx="1370013" cy="1422400"/>
          </a:xfrm>
          <a:prstGeom prst="flowChartAlternateProcess">
            <a:avLst/>
          </a:prstGeom>
          <a:noFill/>
          <a:ln w="317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353" tIns="43175" rIns="86353" bIns="43175" anchor="ctr"/>
          <a:lstStyle/>
          <a:p>
            <a:pPr algn="ctr"/>
            <a:endParaRPr lang="de-DE" sz="1900" b="1" dirty="0">
              <a:solidFill>
                <a:srgbClr val="FB2805"/>
              </a:solidFill>
            </a:endParaRPr>
          </a:p>
        </p:txBody>
      </p:sp>
      <p:sp>
        <p:nvSpPr>
          <p:cNvPr id="13346" name="Text Box 66"/>
          <p:cNvSpPr txBox="1">
            <a:spLocks noChangeArrowheads="1"/>
          </p:cNvSpPr>
          <p:nvPr/>
        </p:nvSpPr>
        <p:spPr bwMode="auto">
          <a:xfrm>
            <a:off x="304800" y="4876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latin typeface="Bookman Old Style" pitchFamily="18" charset="0"/>
              </a:rPr>
              <a:t>Complexul Energetic Craiova</a:t>
            </a:r>
          </a:p>
        </p:txBody>
      </p:sp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46831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5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68863"/>
            <a:ext cx="10001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56" name="Picture 4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30863"/>
            <a:ext cx="1600200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60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641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76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2" y="692695"/>
            <a:ext cx="8423520" cy="55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641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04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76603"/>
            <a:ext cx="8055117" cy="549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641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6375" y="6008361"/>
            <a:ext cx="830649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8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641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2092"/>
            <a:ext cx="6408712" cy="563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2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5738"/>
            <a:ext cx="621982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6043460"/>
            <a:ext cx="144016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012160" cy="60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5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790575"/>
            <a:ext cx="706755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0036"/>
            <a:ext cx="536066" cy="51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7626" y="908720"/>
            <a:ext cx="104811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295110" y="5373216"/>
            <a:ext cx="2268778" cy="612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092280" y="5915279"/>
            <a:ext cx="169271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Concluzie:</vt:lpstr>
      <vt:lpstr>PowerPoint Presentation</vt:lpstr>
      <vt:lpstr>PowerPoint Presentation</vt:lpstr>
      <vt:lpstr>PowerPoint Presentation</vt:lpstr>
      <vt:lpstr>PowerPoint Presentation</vt:lpstr>
      <vt:lpstr>Exemplu simplu  de calcul</vt:lpstr>
      <vt:lpstr>PowerPoint Presentation</vt:lpstr>
      <vt:lpstr>PowerPoint Presentation</vt:lpstr>
    </vt:vector>
  </TitlesOfParts>
  <Company>VERBUND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 Ovidiu Teodor</dc:creator>
  <cp:lastModifiedBy>Pop Ovidiu Teodor</cp:lastModifiedBy>
  <cp:revision>55</cp:revision>
  <dcterms:created xsi:type="dcterms:W3CDTF">2013-06-11T11:27:11Z</dcterms:created>
  <dcterms:modified xsi:type="dcterms:W3CDTF">2013-11-28T06:40:26Z</dcterms:modified>
</cp:coreProperties>
</file>