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Default Extension="pict" ContentType="image/pict"/>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Default Extension="vml" ContentType="application/vnd.openxmlformats-officedocument.vmlDrawing"/>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11"/>
  </p:notesMasterIdLst>
  <p:handoutMasterIdLst>
    <p:handoutMasterId r:id="rId12"/>
  </p:handoutMasterIdLst>
  <p:sldIdLst>
    <p:sldId id="256" r:id="rId2"/>
    <p:sldId id="260" r:id="rId3"/>
    <p:sldId id="257" r:id="rId4"/>
    <p:sldId id="263" r:id="rId5"/>
    <p:sldId id="264" r:id="rId6"/>
    <p:sldId id="258" r:id="rId7"/>
    <p:sldId id="259" r:id="rId8"/>
    <p:sldId id="261"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598" autoAdjust="0"/>
    <p:restoredTop sz="94637" autoAdjust="0"/>
  </p:normalViewPr>
  <p:slideViewPr>
    <p:cSldViewPr snapToObjects="1">
      <p:cViewPr varScale="1">
        <p:scale>
          <a:sx n="97" d="100"/>
          <a:sy n="97" d="100"/>
        </p:scale>
        <p:origin x="-67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ict"/></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51C0766-892F-9443-AFA4-AD4772CA03A0}" type="datetimeFigureOut">
              <a:rPr lang="en-US" smtClean="0"/>
              <a:pPr/>
              <a:t>11/13/11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CB3521-042B-8A41-B579-52448940BE6F}"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ED9E66-F4ED-3241-9FC4-12C8681DC2CF}" type="datetimeFigureOut">
              <a:rPr lang="en-US" smtClean="0"/>
              <a:pPr/>
              <a:t>11/13/11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841A7A-E217-8E41-A5F0-6615BB3E7EF8}"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577AF2-EE16-EC4F-BE66-488262C2804E}" type="datetime1">
              <a:rPr lang="en-US" smtClean="0"/>
              <a:pPr/>
              <a:t>11/13/11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AFF59-23B2-C544-907D-7D7F9634A52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48D4F9-6AD3-8F49-9162-924751D939C3}" type="datetime1">
              <a:rPr lang="en-US" smtClean="0"/>
              <a:pPr/>
              <a:t>11/13/11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AFF59-23B2-C544-907D-7D7F9634A5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417EF5-534E-E64C-AE1E-665ADA60735C}" type="datetime1">
              <a:rPr lang="en-US" smtClean="0"/>
              <a:pPr/>
              <a:t>11/13/11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AFF59-23B2-C544-907D-7D7F9634A5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D9281D-8F7E-C94F-9745-44E0F60BE2F1}" type="datetime1">
              <a:rPr lang="en-US" smtClean="0"/>
              <a:pPr/>
              <a:t>11/13/11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AFF59-23B2-C544-907D-7D7F9634A5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392181-8FF4-034C-8227-3D35B5FF1D31}" type="datetime1">
              <a:rPr lang="en-US" smtClean="0"/>
              <a:pPr/>
              <a:t>11/13/11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AFF59-23B2-C544-907D-7D7F9634A52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88B229-31D7-BB41-A542-0DEDFFFE6BBD}" type="datetime1">
              <a:rPr lang="en-US" smtClean="0"/>
              <a:pPr/>
              <a:t>11/13/11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AAFF59-23B2-C544-907D-7D7F9634A52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DA6690-844E-FA4B-8D8C-BB077A3D42D4}" type="datetime1">
              <a:rPr lang="en-US" smtClean="0"/>
              <a:pPr/>
              <a:t>11/13/11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AAFF59-23B2-C544-907D-7D7F9634A52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21AEDE-E1EF-B048-B921-EBF0185B46E9}" type="datetime1">
              <a:rPr lang="en-US" smtClean="0"/>
              <a:pPr/>
              <a:t>11/13/11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AAFF59-23B2-C544-907D-7D7F9634A5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395252-B9C6-5943-8EC0-0577B641AEB1}" type="datetime1">
              <a:rPr lang="en-US" smtClean="0"/>
              <a:pPr/>
              <a:t>11/13/11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AAFF59-23B2-C544-907D-7D7F9634A5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08F6AD-5EC2-8C42-BF5D-1A4106EE38D9}" type="datetime1">
              <a:rPr lang="en-US" smtClean="0"/>
              <a:pPr/>
              <a:t>11/13/11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AAFF59-23B2-C544-907D-7D7F9634A52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279D62-3356-8B4F-94A4-528E959E5189}" type="datetime1">
              <a:rPr lang="en-US" smtClean="0"/>
              <a:pPr/>
              <a:t>11/13/11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AAFF59-23B2-C544-907D-7D7F9634A52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E383A2-E817-4345-B31A-17AB4FE220FA}" type="datetime1">
              <a:rPr lang="en-US" smtClean="0"/>
              <a:pPr/>
              <a:t>11/13/11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AAFF59-23B2-C544-907D-7D7F9634A52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1.xml"/><Relationship Id="rId3" Type="http://schemas.openxmlformats.org/officeDocument/2006/relationships/oleObject" Targe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rwea.ro/legislati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APPLICATION OF THE ERES SUPPORT MECHANISM IN ROMANIA</a:t>
            </a:r>
            <a:endParaRPr lang="en-US" dirty="0"/>
          </a:p>
        </p:txBody>
      </p:sp>
      <p:sp>
        <p:nvSpPr>
          <p:cNvPr id="3" name="Subtitle 2"/>
          <p:cNvSpPr>
            <a:spLocks noGrp="1"/>
          </p:cNvSpPr>
          <p:nvPr>
            <p:ph type="subTitle" idx="1"/>
          </p:nvPr>
        </p:nvSpPr>
        <p:spPr/>
        <p:txBody>
          <a:bodyPr/>
          <a:lstStyle/>
          <a:p>
            <a:r>
              <a:rPr lang="en-US" dirty="0" smtClean="0"/>
              <a:t>Primary and </a:t>
            </a:r>
            <a:r>
              <a:rPr lang="en-US" dirty="0"/>
              <a:t>S</a:t>
            </a:r>
            <a:r>
              <a:rPr lang="en-US" dirty="0" smtClean="0"/>
              <a:t>econdary Legislation </a:t>
            </a:r>
            <a:endParaRPr lang="en-US" dirty="0"/>
          </a:p>
        </p:txBody>
      </p:sp>
      <p:graphicFrame>
        <p:nvGraphicFramePr>
          <p:cNvPr id="3077" name="Object 5"/>
          <p:cNvGraphicFramePr>
            <a:graphicFrameLocks noChangeAspect="1"/>
          </p:cNvGraphicFramePr>
          <p:nvPr/>
        </p:nvGraphicFramePr>
        <p:xfrm>
          <a:off x="3886200" y="685800"/>
          <a:ext cx="1371600" cy="1270000"/>
        </p:xfrm>
        <a:graphic>
          <a:graphicData uri="http://schemas.openxmlformats.org/presentationml/2006/ole">
            <p:oleObj spid="_x0000_s3077" name="Document" r:id="rId3" imgW="1371600" imgH="1270000" progId="Word.Document.12">
              <p:link updateAutomatic="1"/>
            </p:oleObj>
          </a:graphicData>
        </a:graphic>
      </p:graphicFrame>
      <p:sp>
        <p:nvSpPr>
          <p:cNvPr id="8" name="Slide Number Placeholder 7"/>
          <p:cNvSpPr>
            <a:spLocks noGrp="1"/>
          </p:cNvSpPr>
          <p:nvPr>
            <p:ph type="sldNum" sz="quarter" idx="12"/>
          </p:nvPr>
        </p:nvSpPr>
        <p:spPr/>
        <p:txBody>
          <a:bodyPr/>
          <a:lstStyle/>
          <a:p>
            <a:fld id="{83AAFF59-23B2-C544-907D-7D7F9634A52A}" type="slidenum">
              <a:rPr lang="en-US" smtClean="0"/>
              <a:pPr/>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Executive Summary</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The legislative framework for promoting ERES in Romania is currently complete and enforced starting November 1</a:t>
            </a:r>
            <a:r>
              <a:rPr lang="en-US" baseline="30000" dirty="0" smtClean="0"/>
              <a:t>st</a:t>
            </a:r>
            <a:r>
              <a:rPr lang="en-US" dirty="0" smtClean="0"/>
              <a:t> 2011. In the first week of December the producers will receive the 2 GC/</a:t>
            </a:r>
            <a:r>
              <a:rPr lang="en-US" dirty="0" err="1" smtClean="0"/>
              <a:t>MWh</a:t>
            </a:r>
            <a:r>
              <a:rPr lang="en-US" dirty="0" smtClean="0"/>
              <a:t> corresponding to the electricity delivered into the grid during November.</a:t>
            </a:r>
          </a:p>
          <a:p>
            <a:pPr>
              <a:buNone/>
            </a:pPr>
            <a:r>
              <a:rPr lang="en-US" dirty="0" smtClean="0"/>
              <a:t>The primary legislation was modified as a consequence of the European </a:t>
            </a:r>
            <a:r>
              <a:rPr lang="en-US" dirty="0" smtClean="0"/>
              <a:t>Commission’s </a:t>
            </a:r>
            <a:r>
              <a:rPr lang="en-US" dirty="0" smtClean="0"/>
              <a:t>(DG Competition) approval. There are 10 main amendments concerning wind energy.</a:t>
            </a:r>
          </a:p>
          <a:p>
            <a:pPr>
              <a:buNone/>
            </a:pPr>
            <a:r>
              <a:rPr lang="en-US" dirty="0" smtClean="0"/>
              <a:t>The secondary legislation elaborated by ANRE is published and covers both the procedures for accreditation of the ERES producers and the GC market.</a:t>
            </a:r>
          </a:p>
          <a:p>
            <a:pPr>
              <a:buNone/>
            </a:pPr>
            <a:r>
              <a:rPr lang="en-US" dirty="0" smtClean="0"/>
              <a:t>There are 4 pending documents to be elaborated, none of which has an impact on the application of the law.</a:t>
            </a:r>
          </a:p>
          <a:p>
            <a:pPr>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83AAFF59-23B2-C544-907D-7D7F9634A52A}"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Legislation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a:t>On July 13, 2011 the EU Commission approved the promotional scheme based on Green Certificates set forth in Law no. 220/</a:t>
            </a:r>
            <a:r>
              <a:rPr lang="en-US" dirty="0" smtClean="0"/>
              <a:t>2008</a:t>
            </a:r>
          </a:p>
          <a:p>
            <a:pPr>
              <a:buNone/>
            </a:pPr>
            <a:endParaRPr lang="en-US" dirty="0" smtClean="0"/>
          </a:p>
          <a:p>
            <a:r>
              <a:rPr lang="en-US" dirty="0"/>
              <a:t>T</a:t>
            </a:r>
            <a:r>
              <a:rPr lang="en-US" dirty="0" smtClean="0"/>
              <a:t>he Romanian Government approved the Emergency Ordinance no. 88/2011 for amending and completing the Law 220/2008 (“</a:t>
            </a:r>
            <a:r>
              <a:rPr lang="en-US" b="1" dirty="0" smtClean="0"/>
              <a:t>EGO”) </a:t>
            </a:r>
            <a:r>
              <a:rPr lang="en-US" dirty="0" smtClean="0"/>
              <a:t> and it was published in the Official Gazette no. 736 on October 19, 2011.</a:t>
            </a:r>
          </a:p>
          <a:p>
            <a:endParaRPr lang="en-US" dirty="0" smtClean="0"/>
          </a:p>
          <a:p>
            <a:r>
              <a:rPr lang="en-US" dirty="0" smtClean="0"/>
              <a:t> The EGO will be applied starting November 1</a:t>
            </a:r>
            <a:r>
              <a:rPr lang="en-US" baseline="30000" dirty="0" smtClean="0"/>
              <a:t>st</a:t>
            </a:r>
            <a:r>
              <a:rPr lang="en-US" dirty="0" smtClean="0"/>
              <a:t> (the date when the secondary legislation was published in the Official Gazette)</a:t>
            </a:r>
          </a:p>
          <a:p>
            <a:pPr>
              <a:buNone/>
            </a:pPr>
            <a:endParaRPr lang="en-US" dirty="0" smtClean="0"/>
          </a:p>
          <a:p>
            <a:r>
              <a:rPr lang="en-US" dirty="0" smtClean="0"/>
              <a:t>The </a:t>
            </a:r>
            <a:r>
              <a:rPr lang="en-US" dirty="0"/>
              <a:t>procedure requires for the EGO to be debated and validated by the Parliament (Senate and Deputies Chamber). The first debate in the Senate was held on November 8</a:t>
            </a:r>
            <a:r>
              <a:rPr lang="en-US" baseline="30000" dirty="0"/>
              <a:t>th</a:t>
            </a:r>
            <a:r>
              <a:rPr lang="en-US" dirty="0" smtClean="0"/>
              <a:t>.</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83AAFF59-23B2-C544-907D-7D7F9634A52A}"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Legislation</a:t>
            </a:r>
            <a:endParaRPr lang="en-US" dirty="0"/>
          </a:p>
        </p:txBody>
      </p:sp>
      <p:sp>
        <p:nvSpPr>
          <p:cNvPr id="3" name="Content Placeholder 2"/>
          <p:cNvSpPr>
            <a:spLocks noGrp="1"/>
          </p:cNvSpPr>
          <p:nvPr>
            <p:ph idx="1"/>
          </p:nvPr>
        </p:nvSpPr>
        <p:spPr>
          <a:xfrm>
            <a:off x="457200" y="1600200"/>
            <a:ext cx="8229600" cy="4800600"/>
          </a:xfrm>
        </p:spPr>
        <p:txBody>
          <a:bodyPr>
            <a:normAutofit fontScale="55000" lnSpcReduction="20000"/>
          </a:bodyPr>
          <a:lstStyle/>
          <a:p>
            <a:pPr>
              <a:buNone/>
            </a:pPr>
            <a:r>
              <a:rPr lang="en-US" b="1" dirty="0"/>
              <a:t>The main amendments brought to Law 220/2011 by EGO 88/</a:t>
            </a:r>
            <a:r>
              <a:rPr lang="en-US" b="1" dirty="0" smtClean="0"/>
              <a:t>2011 </a:t>
            </a:r>
          </a:p>
          <a:p>
            <a:pPr>
              <a:buNone/>
            </a:pPr>
            <a:r>
              <a:rPr lang="en-US" b="1" dirty="0" smtClean="0"/>
              <a:t> </a:t>
            </a:r>
            <a:endParaRPr lang="en-US" dirty="0" smtClean="0"/>
          </a:p>
          <a:p>
            <a:pPr marL="514350" indent="-514350">
              <a:buFont typeface="+mj-lt"/>
              <a:buAutoNum type="arabicPeriod"/>
            </a:pPr>
            <a:r>
              <a:rPr lang="en-US" dirty="0" smtClean="0"/>
              <a:t>Overcompensation principle </a:t>
            </a:r>
            <a:r>
              <a:rPr lang="en-US" dirty="0"/>
              <a:t>i</a:t>
            </a:r>
            <a:r>
              <a:rPr lang="en-US" dirty="0" smtClean="0"/>
              <a:t>ntroduced based on IRR (an IRR of 10.9% is established as a reference for wind projects)</a:t>
            </a:r>
          </a:p>
          <a:p>
            <a:pPr marL="514350" indent="-514350">
              <a:buFont typeface="+mj-lt"/>
              <a:buAutoNum type="arabicPeriod"/>
            </a:pPr>
            <a:endParaRPr lang="en-US" dirty="0" smtClean="0"/>
          </a:p>
          <a:p>
            <a:pPr marL="514350" indent="-514350">
              <a:buFont typeface="+mj-lt"/>
              <a:buAutoNum type="arabicPeriod"/>
            </a:pPr>
            <a:r>
              <a:rPr lang="en-US" dirty="0"/>
              <a:t>G</a:t>
            </a:r>
            <a:r>
              <a:rPr lang="en-US" dirty="0" smtClean="0"/>
              <a:t>uaranteed </a:t>
            </a:r>
            <a:r>
              <a:rPr lang="en-US" dirty="0"/>
              <a:t>access to the </a:t>
            </a:r>
            <a:r>
              <a:rPr lang="en-US" dirty="0" smtClean="0"/>
              <a:t>grid introduced</a:t>
            </a:r>
          </a:p>
          <a:p>
            <a:pPr marL="514350" indent="-514350">
              <a:buFont typeface="+mj-lt"/>
              <a:buAutoNum type="arabicPeriod"/>
            </a:pPr>
            <a:endParaRPr lang="en-US" dirty="0" smtClean="0"/>
          </a:p>
          <a:p>
            <a:pPr marL="514350" indent="-514350">
              <a:buFont typeface="+mj-lt"/>
              <a:buAutoNum type="arabicPeriod"/>
            </a:pPr>
            <a:r>
              <a:rPr lang="en-US" dirty="0"/>
              <a:t>D</a:t>
            </a:r>
            <a:r>
              <a:rPr lang="en-US" dirty="0" smtClean="0"/>
              <a:t>istinction between </a:t>
            </a:r>
            <a:r>
              <a:rPr lang="en-US" dirty="0"/>
              <a:t>“accreditation” and “qualification</a:t>
            </a:r>
            <a:r>
              <a:rPr lang="en-US" dirty="0" smtClean="0"/>
              <a:t>”</a:t>
            </a:r>
          </a:p>
          <a:p>
            <a:pPr marL="514350" indent="-514350">
              <a:buNone/>
            </a:pPr>
            <a:endParaRPr lang="en-US" dirty="0" smtClean="0"/>
          </a:p>
          <a:p>
            <a:pPr marL="514350" indent="-514350">
              <a:buFont typeface="+mj-lt"/>
              <a:buAutoNum type="arabicPeriod"/>
            </a:pPr>
            <a:r>
              <a:rPr lang="en-US" dirty="0" smtClean="0"/>
              <a:t>One </a:t>
            </a:r>
            <a:r>
              <a:rPr lang="en-US" dirty="0"/>
              <a:t>(1) GC will be received during the testing </a:t>
            </a:r>
            <a:r>
              <a:rPr lang="en-US" dirty="0" smtClean="0"/>
              <a:t>period</a:t>
            </a:r>
          </a:p>
          <a:p>
            <a:pPr marL="514350" indent="-514350">
              <a:buNone/>
            </a:pPr>
            <a:endParaRPr lang="en-US" dirty="0" smtClean="0"/>
          </a:p>
          <a:p>
            <a:pPr marL="514350" indent="-514350">
              <a:buFont typeface="+mj-lt"/>
              <a:buAutoNum type="arabicPeriod"/>
            </a:pPr>
            <a:r>
              <a:rPr lang="en-US" dirty="0" smtClean="0"/>
              <a:t>The </a:t>
            </a:r>
            <a:r>
              <a:rPr lang="en-US" dirty="0"/>
              <a:t>period for which the RES-E producers benefited from GCs prior to the applicability of Law 220/2008 will be deducted from the period of the newly introduced promotion </a:t>
            </a:r>
            <a:r>
              <a:rPr lang="en-US" dirty="0" smtClean="0"/>
              <a:t>system</a:t>
            </a:r>
          </a:p>
          <a:p>
            <a:pPr marL="514350" indent="-514350">
              <a:buFont typeface="+mj-lt"/>
              <a:buAutoNum type="arabicPeriod"/>
            </a:pPr>
            <a:endParaRPr lang="en-US" dirty="0"/>
          </a:p>
          <a:p>
            <a:pPr marL="514350" indent="-514350">
              <a:buFont typeface="+mj-lt"/>
              <a:buAutoNum type="arabicPeriod"/>
            </a:pPr>
            <a:r>
              <a:rPr lang="en-US" dirty="0" smtClean="0"/>
              <a:t>New formula for cumulating  </a:t>
            </a:r>
            <a:r>
              <a:rPr lang="en-US" dirty="0"/>
              <a:t>EU </a:t>
            </a:r>
            <a:r>
              <a:rPr lang="en-US" dirty="0" smtClean="0"/>
              <a:t>funds or Environmental funds  with  </a:t>
            </a:r>
            <a:r>
              <a:rPr lang="en-US" dirty="0"/>
              <a:t>GCs;</a:t>
            </a:r>
            <a:r>
              <a:rPr lang="en-US" dirty="0" smtClean="0"/>
              <a:t> </a:t>
            </a:r>
          </a:p>
          <a:p>
            <a:pPr>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83AAFF59-23B2-C544-907D-7D7F9634A52A}"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Legislation</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None/>
            </a:pPr>
            <a:endParaRPr lang="en-US" dirty="0" smtClean="0"/>
          </a:p>
          <a:p>
            <a:pPr marL="514350" indent="-514350">
              <a:buNone/>
            </a:pPr>
            <a:r>
              <a:rPr lang="en-US" dirty="0" smtClean="0"/>
              <a:t>7. 	The </a:t>
            </a:r>
            <a:r>
              <a:rPr lang="en-US" dirty="0"/>
              <a:t>GCs will be valid for a period of sixteen (16) </a:t>
            </a:r>
            <a:r>
              <a:rPr lang="en-US" dirty="0" smtClean="0"/>
              <a:t>months</a:t>
            </a:r>
            <a:endParaRPr lang="en-US" dirty="0"/>
          </a:p>
          <a:p>
            <a:pPr marL="514350" indent="-514350">
              <a:buNone/>
            </a:pPr>
            <a:endParaRPr lang="en-US" dirty="0" smtClean="0"/>
          </a:p>
          <a:p>
            <a:pPr marL="514350" indent="-514350">
              <a:buNone/>
            </a:pPr>
            <a:r>
              <a:rPr lang="en-US" dirty="0" smtClean="0"/>
              <a:t>8. 	Until </a:t>
            </a:r>
            <a:r>
              <a:rPr lang="en-US" dirty="0"/>
              <a:t>the national targets are achieved (i.e. 2010 – 33%, 2015 – 35%, 2020 – 38%), the sale of RES-E benefiting from the promotion system under Law 220/2008 shall be carried out only in order to cover the electricity energy gross final consumption of </a:t>
            </a:r>
            <a:r>
              <a:rPr lang="en-US" dirty="0" smtClean="0"/>
              <a:t>Romania</a:t>
            </a:r>
          </a:p>
          <a:p>
            <a:pPr marL="514350" indent="-514350">
              <a:buNone/>
            </a:pPr>
            <a:endParaRPr lang="en-US" dirty="0" smtClean="0"/>
          </a:p>
          <a:p>
            <a:pPr marL="514350" indent="-514350">
              <a:buNone/>
            </a:pPr>
            <a:r>
              <a:rPr lang="en-US" dirty="0" smtClean="0"/>
              <a:t>9. 	GC </a:t>
            </a:r>
            <a:r>
              <a:rPr lang="en-US" dirty="0" smtClean="0"/>
              <a:t>price (EUR </a:t>
            </a:r>
            <a:r>
              <a:rPr lang="en-US" dirty="0"/>
              <a:t>27 to 55 / GC) and the penalty for un-purchased GC </a:t>
            </a:r>
            <a:r>
              <a:rPr lang="en-US" dirty="0" smtClean="0"/>
              <a:t>(EUR </a:t>
            </a:r>
            <a:r>
              <a:rPr lang="en-US" dirty="0"/>
              <a:t>110 / un-purchase GC) will be subject to indexation with the Euro zone inflation rate announced by EUROSTAT for the previous year and not the inflation rate of EU </a:t>
            </a:r>
            <a:r>
              <a:rPr lang="en-US" dirty="0" smtClean="0"/>
              <a:t>27</a:t>
            </a:r>
          </a:p>
          <a:p>
            <a:pPr marL="514350" indent="-514350">
              <a:buNone/>
            </a:pPr>
            <a:endParaRPr lang="en-US" dirty="0" smtClean="0"/>
          </a:p>
          <a:p>
            <a:pPr marL="514350" indent="-514350">
              <a:buNone/>
            </a:pPr>
            <a:r>
              <a:rPr lang="en-US" dirty="0" smtClean="0"/>
              <a:t>10. 	Individual </a:t>
            </a:r>
            <a:r>
              <a:rPr lang="en-US" dirty="0"/>
              <a:t>authorization for RES-E project with an installed capacity higher than 125 </a:t>
            </a:r>
            <a:r>
              <a:rPr lang="en-US" dirty="0" smtClean="0"/>
              <a:t>MW</a:t>
            </a:r>
          </a:p>
          <a:p>
            <a:pPr>
              <a:buNone/>
            </a:pPr>
            <a:endParaRPr lang="en-US" dirty="0"/>
          </a:p>
        </p:txBody>
      </p:sp>
      <p:sp>
        <p:nvSpPr>
          <p:cNvPr id="4" name="Slide Number Placeholder 3"/>
          <p:cNvSpPr>
            <a:spLocks noGrp="1"/>
          </p:cNvSpPr>
          <p:nvPr>
            <p:ph type="sldNum" sz="quarter" idx="12"/>
          </p:nvPr>
        </p:nvSpPr>
        <p:spPr/>
        <p:txBody>
          <a:bodyPr/>
          <a:lstStyle/>
          <a:p>
            <a:fld id="{83AAFF59-23B2-C544-907D-7D7F9634A52A}"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Legislation</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The secondary legislation was published </a:t>
            </a:r>
            <a:r>
              <a:rPr lang="en-US" dirty="0"/>
              <a:t>in the Official </a:t>
            </a:r>
            <a:r>
              <a:rPr lang="en-US" dirty="0" smtClean="0"/>
              <a:t>Gazette and </a:t>
            </a:r>
            <a:r>
              <a:rPr lang="en-US" dirty="0"/>
              <a:t>therefore entered into force</a:t>
            </a:r>
            <a:r>
              <a:rPr lang="en-US" dirty="0" smtClean="0"/>
              <a:t> starting </a:t>
            </a:r>
            <a:r>
              <a:rPr lang="en-US" dirty="0"/>
              <a:t>November 1</a:t>
            </a:r>
            <a:r>
              <a:rPr lang="en-US" baseline="30000" dirty="0"/>
              <a:t>st</a:t>
            </a:r>
            <a:r>
              <a:rPr lang="en-US" dirty="0"/>
              <a:t> 2011</a:t>
            </a:r>
            <a:r>
              <a:rPr lang="en-US" dirty="0" smtClean="0"/>
              <a:t>.</a:t>
            </a:r>
          </a:p>
          <a:p>
            <a:pPr>
              <a:buNone/>
            </a:pPr>
            <a:endParaRPr lang="en-US" dirty="0" smtClean="0"/>
          </a:p>
          <a:p>
            <a:pPr lvl="0"/>
            <a:r>
              <a:rPr lang="en-US" dirty="0" smtClean="0"/>
              <a:t>Regulation </a:t>
            </a:r>
            <a:r>
              <a:rPr lang="en-US" dirty="0"/>
              <a:t>for Accreditation of the E-RES producers (Order 42/2011)</a:t>
            </a:r>
          </a:p>
          <a:p>
            <a:pPr lvl="0"/>
            <a:r>
              <a:rPr lang="en-US" dirty="0"/>
              <a:t>Regulation for issuing green certificates (Order 43/2011)</a:t>
            </a:r>
          </a:p>
          <a:p>
            <a:pPr lvl="0"/>
            <a:r>
              <a:rPr lang="en-US" dirty="0"/>
              <a:t>Regulation for organization and functioning of the green certificates market (Order 44/2011)</a:t>
            </a:r>
          </a:p>
          <a:p>
            <a:pPr lvl="0"/>
            <a:r>
              <a:rPr lang="en-US" dirty="0"/>
              <a:t>Methodology for establishing the annual quotas of purchasing green certificates (order 45/2011</a:t>
            </a:r>
            <a:r>
              <a:rPr lang="en-US" dirty="0" smtClean="0"/>
              <a:t>)</a:t>
            </a:r>
          </a:p>
          <a:p>
            <a:pPr lvl="0"/>
            <a:endParaRPr lang="en-US" dirty="0" smtClean="0"/>
          </a:p>
          <a:p>
            <a:pPr lvl="0">
              <a:buNone/>
            </a:pPr>
            <a:r>
              <a:rPr lang="en-US" sz="2286" dirty="0" smtClean="0"/>
              <a:t>The above documents can be found in English on </a:t>
            </a:r>
            <a:r>
              <a:rPr lang="en-US" sz="2286" dirty="0" smtClean="0">
                <a:hlinkClick r:id="rId2"/>
              </a:rPr>
              <a:t>www.rwea.ro/legislatie</a:t>
            </a:r>
            <a:endParaRPr lang="en-US" sz="2286" dirty="0" smtClean="0"/>
          </a:p>
          <a:p>
            <a:pPr lvl="0"/>
            <a:endParaRPr lang="en-US" dirty="0"/>
          </a:p>
        </p:txBody>
      </p:sp>
      <p:sp>
        <p:nvSpPr>
          <p:cNvPr id="4" name="Slide Number Placeholder 3"/>
          <p:cNvSpPr>
            <a:spLocks noGrp="1"/>
          </p:cNvSpPr>
          <p:nvPr>
            <p:ph type="sldNum" sz="quarter" idx="12"/>
          </p:nvPr>
        </p:nvSpPr>
        <p:spPr/>
        <p:txBody>
          <a:bodyPr/>
          <a:lstStyle/>
          <a:p>
            <a:fld id="{83AAFF59-23B2-C544-907D-7D7F9634A52A}"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Legislation</a:t>
            </a:r>
            <a:endParaRPr lang="en-US" dirty="0"/>
          </a:p>
        </p:txBody>
      </p:sp>
      <p:sp>
        <p:nvSpPr>
          <p:cNvPr id="3" name="Content Placeholder 2"/>
          <p:cNvSpPr>
            <a:spLocks noGrp="1"/>
          </p:cNvSpPr>
          <p:nvPr>
            <p:ph idx="1"/>
          </p:nvPr>
        </p:nvSpPr>
        <p:spPr/>
        <p:txBody>
          <a:bodyPr>
            <a:normAutofit fontScale="55000" lnSpcReduction="20000"/>
          </a:bodyPr>
          <a:lstStyle/>
          <a:p>
            <a:r>
              <a:rPr lang="en-US" b="1" dirty="0"/>
              <a:t>The Regulation for Accreditation</a:t>
            </a:r>
            <a:r>
              <a:rPr lang="en-US" dirty="0"/>
              <a:t> is the new version of the Qualification Regulation and contains the description of the process to be followed in order for a producer to receive the green certificates including the necessary documentation, conditions, description of the application of the promotional system, rights and obligations of the producers. The existing producers have 30 days to submit the documentation in order to be accredited</a:t>
            </a:r>
            <a:r>
              <a:rPr lang="en-US" dirty="0" smtClean="0"/>
              <a:t>.</a:t>
            </a:r>
          </a:p>
          <a:p>
            <a:pPr>
              <a:buNone/>
            </a:pPr>
            <a:r>
              <a:rPr lang="en-US" b="1" dirty="0" smtClean="0"/>
              <a:t> </a:t>
            </a:r>
            <a:endParaRPr lang="en-US" dirty="0"/>
          </a:p>
          <a:p>
            <a:r>
              <a:rPr lang="en-US" b="1" dirty="0"/>
              <a:t>Regulation for Issuance of Green Certificates </a:t>
            </a:r>
            <a:r>
              <a:rPr lang="en-US" dirty="0"/>
              <a:t>lists the obligations of the TSO, DSO and economical operators (producers) during the process of issuance of GCs. It also describes the procedure to register with </a:t>
            </a:r>
            <a:r>
              <a:rPr lang="en-US" dirty="0" err="1"/>
              <a:t>Transelectrica</a:t>
            </a:r>
            <a:r>
              <a:rPr lang="en-US" dirty="0"/>
              <a:t> in order to receive the GCs</a:t>
            </a:r>
            <a:r>
              <a:rPr lang="en-US" dirty="0" smtClean="0"/>
              <a:t>.</a:t>
            </a:r>
          </a:p>
          <a:p>
            <a:endParaRPr lang="en-US" b="1" dirty="0"/>
          </a:p>
          <a:p>
            <a:r>
              <a:rPr lang="en-US" b="1" dirty="0" smtClean="0"/>
              <a:t> </a:t>
            </a:r>
            <a:r>
              <a:rPr lang="en-US" b="1" dirty="0"/>
              <a:t>Regulation for Organization and Functioning of the Green Certificates Market </a:t>
            </a:r>
            <a:r>
              <a:rPr lang="en-US" dirty="0"/>
              <a:t>applies to the participants on the GCs market and to the operator of the energy market OPCOM. OPCOM manages the transactions of GCs trough the two markets: the market of bilateral contracts and the centralized market. OPCOM also manages the Register of Green Certificates and sends monthly reports to ANRE. Lastly, the regulation provides details about invoicing and balancing payments.</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83AAFF59-23B2-C544-907D-7D7F9634A52A}"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Legislation</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b="1" dirty="0"/>
              <a:t>Methodology for establishing the annual quotas of purchasing </a:t>
            </a:r>
            <a:r>
              <a:rPr lang="en-US" b="1" dirty="0" smtClean="0"/>
              <a:t>green certificates</a:t>
            </a:r>
            <a:endParaRPr lang="en-US" dirty="0"/>
          </a:p>
          <a:p>
            <a:r>
              <a:rPr lang="en-US" dirty="0"/>
              <a:t> A. Establishes the estimated purchasing quota of GCs for the next year by </a:t>
            </a:r>
          </a:p>
          <a:p>
            <a:pPr lvl="0"/>
            <a:r>
              <a:rPr lang="en-US" dirty="0"/>
              <a:t>calculating the ERES quantity to be produced in the next year which benefits from support mechanism, </a:t>
            </a:r>
          </a:p>
          <a:p>
            <a:pPr lvl="0"/>
            <a:r>
              <a:rPr lang="en-US" dirty="0"/>
              <a:t>calculating the total number of GCs estimated to be issued in the next year</a:t>
            </a:r>
          </a:p>
          <a:p>
            <a:pPr lvl="0"/>
            <a:r>
              <a:rPr lang="en-US" dirty="0"/>
              <a:t>calculating the final consumption of electricity estimated for the next year</a:t>
            </a:r>
          </a:p>
          <a:p>
            <a:r>
              <a:rPr lang="en-US" dirty="0"/>
              <a:t>B. Establishes the maximum ERES estimated to benefit from support mechanism </a:t>
            </a:r>
          </a:p>
          <a:p>
            <a:r>
              <a:rPr lang="en-US" dirty="0"/>
              <a:t>C. Establishes the purchasing quota of GCs for the current year</a:t>
            </a:r>
          </a:p>
          <a:p>
            <a:r>
              <a:rPr lang="en-US" dirty="0"/>
              <a:t>D. Establishes the level of achievement of the quota and calculates the penalties</a:t>
            </a:r>
          </a:p>
          <a:p>
            <a:endParaRPr lang="en-US" dirty="0"/>
          </a:p>
        </p:txBody>
      </p:sp>
      <p:sp>
        <p:nvSpPr>
          <p:cNvPr id="4" name="Slide Number Placeholder 3"/>
          <p:cNvSpPr>
            <a:spLocks noGrp="1"/>
          </p:cNvSpPr>
          <p:nvPr>
            <p:ph type="sldNum" sz="quarter" idx="12"/>
          </p:nvPr>
        </p:nvSpPr>
        <p:spPr/>
        <p:txBody>
          <a:bodyPr/>
          <a:lstStyle/>
          <a:p>
            <a:fld id="{83AAFF59-23B2-C544-907D-7D7F9634A52A}"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Pending Secondary Legislation</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a:t>
            </a:r>
            <a:r>
              <a:rPr lang="en-US" dirty="0"/>
              <a:t>Methodology of monitoring the energy from renewable sources and of the support mechanism” is published on ANRE website for public debates</a:t>
            </a:r>
            <a:r>
              <a:rPr lang="en-US" dirty="0" smtClean="0"/>
              <a:t> (elaborated by ANRE, dead line for debates </a:t>
            </a:r>
            <a:r>
              <a:rPr lang="en-US" dirty="0"/>
              <a:t>November </a:t>
            </a:r>
            <a:r>
              <a:rPr lang="en-US" dirty="0" smtClean="0"/>
              <a:t>15)</a:t>
            </a:r>
          </a:p>
          <a:p>
            <a:pPr>
              <a:buNone/>
            </a:pPr>
            <a:endParaRPr lang="en-US" dirty="0" smtClean="0"/>
          </a:p>
          <a:p>
            <a:r>
              <a:rPr lang="en-US" dirty="0" smtClean="0"/>
              <a:t>Guarantee of the intake of green certificates in excess after achieving the quotas (currently not mentioned in any document, the only Governmental Decision on this subject was abrogated by the EGO)</a:t>
            </a:r>
          </a:p>
          <a:p>
            <a:pPr>
              <a:buNone/>
            </a:pPr>
            <a:endParaRPr lang="en-US" dirty="0" smtClean="0"/>
          </a:p>
          <a:p>
            <a:r>
              <a:rPr lang="en-US" dirty="0" smtClean="0"/>
              <a:t>Common agreements with other states on transferring quantities of electricity, joint projects and harmonization of the support mechanisms (elaborated by the Ministry of Economy, dead-line not specified)</a:t>
            </a:r>
          </a:p>
          <a:p>
            <a:endParaRPr lang="en-US" dirty="0" smtClean="0"/>
          </a:p>
          <a:p>
            <a:r>
              <a:rPr lang="en-US" dirty="0" smtClean="0"/>
              <a:t>Regulation of issuance and monitoring of Guarantees of Origin (elaborated by ANRE, dead-line: 3 months from entering to force of the present law)</a:t>
            </a:r>
          </a:p>
          <a:p>
            <a:endParaRPr lang="en-US" b="1" dirty="0" smtClean="0"/>
          </a:p>
          <a:p>
            <a:endParaRPr lang="en-US" dirty="0" smtClean="0"/>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83AAFF59-23B2-C544-907D-7D7F9634A52A}"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101</TotalTime>
  <Words>1061</Words>
  <Application>Microsoft Macintosh PowerPoint</Application>
  <PresentationFormat>On-screen Show (4:3)</PresentationFormat>
  <Paragraphs>83</Paragraphs>
  <Slides>9</Slides>
  <Notes>0</Notes>
  <HiddenSlides>0</HiddenSlides>
  <MMClips>0</MMClips>
  <ScaleCrop>false</ScaleCrop>
  <HeadingPairs>
    <vt:vector size="6" baseType="variant">
      <vt:variant>
        <vt:lpstr>Design Template</vt:lpstr>
      </vt:variant>
      <vt:variant>
        <vt:i4>1</vt:i4>
      </vt:variant>
      <vt:variant>
        <vt:lpstr>Links</vt:lpstr>
      </vt:variant>
      <vt:variant>
        <vt:i4>1</vt:i4>
      </vt:variant>
      <vt:variant>
        <vt:lpstr>Slide Titles</vt:lpstr>
      </vt:variant>
      <vt:variant>
        <vt:i4>9</vt:i4>
      </vt:variant>
    </vt:vector>
  </HeadingPairs>
  <TitlesOfParts>
    <vt:vector size="11" baseType="lpstr">
      <vt:lpstr>Office Theme</vt:lpstr>
      <vt:lpstr>???</vt:lpstr>
      <vt:lpstr>APPLICATION OF THE ERES SUPPORT MECHANISM IN ROMANIA</vt:lpstr>
      <vt:lpstr> Executive Summary</vt:lpstr>
      <vt:lpstr>Primary Legislation</vt:lpstr>
      <vt:lpstr>Primary Legislation</vt:lpstr>
      <vt:lpstr>Primary Legislation</vt:lpstr>
      <vt:lpstr>Secondary Legislation</vt:lpstr>
      <vt:lpstr>Secondary Legislation</vt:lpstr>
      <vt:lpstr>Secondary Legislation</vt:lpstr>
      <vt:lpstr>Pending Secondary Legislation</vt:lpstr>
    </vt:vector>
  </TitlesOfParts>
  <Company>RWEA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OF THE ERES SUPPORT MECHANISM IN ROMANIA</dc:title>
  <dc:creator>Dana  Duica</dc:creator>
  <cp:lastModifiedBy>Dana  Duica</cp:lastModifiedBy>
  <cp:revision>38</cp:revision>
  <dcterms:created xsi:type="dcterms:W3CDTF">2011-11-13T20:50:50Z</dcterms:created>
  <dcterms:modified xsi:type="dcterms:W3CDTF">2011-11-13T20:57:38Z</dcterms:modified>
</cp:coreProperties>
</file>