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2"/>
  </p:notesMasterIdLst>
  <p:sldIdLst>
    <p:sldId id="256" r:id="rId2"/>
    <p:sldId id="257" r:id="rId3"/>
    <p:sldId id="259" r:id="rId4"/>
    <p:sldId id="263" r:id="rId5"/>
    <p:sldId id="265" r:id="rId6"/>
    <p:sldId id="275" r:id="rId7"/>
    <p:sldId id="276" r:id="rId8"/>
    <p:sldId id="277" r:id="rId9"/>
    <p:sldId id="260" r:id="rId10"/>
    <p:sldId id="261" r:id="rId11"/>
    <p:sldId id="262" r:id="rId12"/>
    <p:sldId id="266" r:id="rId13"/>
    <p:sldId id="268" r:id="rId14"/>
    <p:sldId id="267" r:id="rId15"/>
    <p:sldId id="269" r:id="rId16"/>
    <p:sldId id="270" r:id="rId17"/>
    <p:sldId id="272" r:id="rId18"/>
    <p:sldId id="278" r:id="rId19"/>
    <p:sldId id="273" r:id="rId20"/>
    <p:sldId id="258" r:id="rId21"/>
  </p:sldIdLst>
  <p:sldSz cx="9144000" cy="6858000" type="screen4x3"/>
  <p:notesSz cx="6669088" cy="9928225"/>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3300"/>
    <a:srgbClr val="FF9966"/>
    <a:srgbClr val="006600"/>
    <a:srgbClr val="000000"/>
    <a:srgbClr val="4D4D4D"/>
    <a:srgbClr val="339933"/>
    <a:srgbClr val="4E8781"/>
    <a:srgbClr val="009999"/>
    <a:srgbClr val="00CC99"/>
    <a:srgbClr val="0099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815" autoAdjust="0"/>
    <p:restoredTop sz="94660"/>
  </p:normalViewPr>
  <p:slideViewPr>
    <p:cSldViewPr>
      <p:cViewPr>
        <p:scale>
          <a:sx n="82" d="100"/>
          <a:sy n="82" d="100"/>
        </p:scale>
        <p:origin x="-2058" y="-63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90665" cy="496888"/>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776866" y="0"/>
            <a:ext cx="2890665" cy="496888"/>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9FC8C2EB-F761-47D8-894F-130A4535A596}" type="datetimeFigureOut">
              <a:rPr lang="en-US"/>
              <a:pPr>
                <a:defRPr/>
              </a:pPr>
              <a:t>11/11/2011</a:t>
            </a:fld>
            <a:endParaRPr lang="en-US"/>
          </a:p>
        </p:txBody>
      </p:sp>
      <p:sp>
        <p:nvSpPr>
          <p:cNvPr id="4" name="Slide Image Placeholder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66598" y="4716464"/>
            <a:ext cx="5335893" cy="4467225"/>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9429750"/>
            <a:ext cx="2890665" cy="496888"/>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776866" y="9429750"/>
            <a:ext cx="2890665" cy="496888"/>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BC971946-6A18-4226-881C-2BE074982A52}" type="slidenum">
              <a:rPr lang="en-US"/>
              <a:pPr>
                <a:defRPr/>
              </a:pPr>
              <a:t>‹#›</a:t>
            </a:fld>
            <a:endParaRPr lang="en-US"/>
          </a:p>
        </p:txBody>
      </p:sp>
    </p:spTree>
    <p:extLst>
      <p:ext uri="{BB962C8B-B14F-4D97-AF65-F5344CB8AC3E}">
        <p14:creationId xmlns:p14="http://schemas.microsoft.com/office/powerpoint/2010/main" xmlns="" val="310251734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xfrm>
            <a:off x="854075" y="744538"/>
            <a:ext cx="4960938" cy="3722687"/>
          </a:xfrm>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536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3802084-D962-47EC-8962-C994E6D018DF}" type="slidenum">
              <a:rPr lang="en-US"/>
              <a:pPr fontAlgn="base">
                <a:spcBef>
                  <a:spcPct val="0"/>
                </a:spcBef>
                <a:spcAft>
                  <a:spcPct val="0"/>
                </a:spcAft>
                <a:defRPr/>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A394C9D6-2C65-42C8-A27B-E7E9D81BF68E}" type="datetime1">
              <a:rPr lang="en-US" smtClean="0"/>
              <a:pPr>
                <a:defRPr/>
              </a:pPr>
              <a:t>11/11/2011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6FA36B7-A6A9-4C66-A35D-2AB71EB4F5B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785ECE6-08C1-4E36-8A39-93EBC8379A33}" type="datetime1">
              <a:rPr lang="en-US" smtClean="0"/>
              <a:pPr>
                <a:defRPr/>
              </a:pPr>
              <a:t>11/11/2011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4B69B03-9F16-4A15-A470-25C665222A9B}"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14EBD78-3DFB-45CC-842C-302D787EC5DA}" type="datetime1">
              <a:rPr lang="en-US" smtClean="0"/>
              <a:pPr>
                <a:defRPr/>
              </a:pPr>
              <a:t>11/11/2011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1184B60-738D-4C31-A02B-FBE00E66C49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885B1C3-89CD-44FC-B9AF-131673CE905D}" type="datetime1">
              <a:rPr lang="en-US" smtClean="0"/>
              <a:pPr>
                <a:defRPr/>
              </a:pPr>
              <a:t>11/11/2011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7643C47-F3B1-4A9D-AEE2-F2DB36BE080B}"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71C5526E-34AE-43A9-B9AA-4302BDADB909}" type="datetime1">
              <a:rPr lang="en-US" smtClean="0"/>
              <a:pPr>
                <a:defRPr/>
              </a:pPr>
              <a:t>11/11/2011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FC0963A-7523-425A-9C70-F19F6FD87AF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459D74C2-E98C-42F1-AE02-F807FE4298BE}" type="datetime1">
              <a:rPr lang="en-US" smtClean="0"/>
              <a:pPr>
                <a:defRPr/>
              </a:pPr>
              <a:t>11/11/2011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0D968EF-74DF-47E1-B35C-2EF41D54AD2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873BCF17-5391-460B-B2E5-F3F06BCBFF6E}" type="datetime1">
              <a:rPr lang="en-US" smtClean="0"/>
              <a:pPr>
                <a:defRPr/>
              </a:pPr>
              <a:t>11/11/2011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71A35DA-63B9-4267-9B11-1F5576A7A4BA}"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84778EEE-D011-4D22-9C40-CC5B9FA0170B}" type="datetime1">
              <a:rPr lang="en-US" smtClean="0"/>
              <a:pPr>
                <a:defRPr/>
              </a:pPr>
              <a:t>11/11/2011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853E78C4-2289-4252-8316-1B023E0AFB4B}"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69BBE4A-691C-409B-8585-57FAA2315BCF}" type="datetime1">
              <a:rPr lang="en-US" smtClean="0"/>
              <a:pPr>
                <a:defRPr/>
              </a:pPr>
              <a:t>11/11/2011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A106A0E9-699E-4FAC-AAD7-B0B7358D4CC1}"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204401B-6F31-48BE-A014-7B9ADE2A9B29}" type="datetime1">
              <a:rPr lang="en-US" smtClean="0"/>
              <a:pPr>
                <a:defRPr/>
              </a:pPr>
              <a:t>11/11/2011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B56C934-51D0-457C-8CD8-F02D189B8A0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167878C-817E-43CF-ADB7-210BA2C06F74}" type="datetime1">
              <a:rPr lang="en-US" smtClean="0"/>
              <a:pPr>
                <a:defRPr/>
              </a:pPr>
              <a:t>11/11/2011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3CD5FD9-5079-4050-B621-6074C0251CE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B8AD3AFE-52D7-4117-BE2B-7E88FC7FBD64}" type="datetime1">
              <a:rPr lang="en-US" smtClean="0"/>
              <a:pPr>
                <a:defRPr/>
              </a:pPr>
              <a:t>11/11/2011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683C73EC-6773-461A-9546-89BF4E04412B}"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337" name="Group 1"/>
          <p:cNvGrpSpPr>
            <a:grpSpLocks/>
          </p:cNvGrpSpPr>
          <p:nvPr/>
        </p:nvGrpSpPr>
        <p:grpSpPr bwMode="auto">
          <a:xfrm>
            <a:off x="649224" y="137160"/>
            <a:ext cx="7848600" cy="762000"/>
            <a:chOff x="685800" y="76200"/>
            <a:chExt cx="7848600" cy="762000"/>
          </a:xfrm>
        </p:grpSpPr>
        <p:pic>
          <p:nvPicPr>
            <p:cNvPr id="14342" name="Picture 3"/>
            <p:cNvPicPr>
              <a:picLocks noChangeAspect="1"/>
            </p:cNvPicPr>
            <p:nvPr/>
          </p:nvPicPr>
          <p:blipFill>
            <a:blip r:embed="rId3"/>
            <a:srcRect/>
            <a:stretch>
              <a:fillRect/>
            </a:stretch>
          </p:blipFill>
          <p:spPr bwMode="auto">
            <a:xfrm>
              <a:off x="685800" y="76200"/>
              <a:ext cx="3621088" cy="762000"/>
            </a:xfrm>
            <a:prstGeom prst="rect">
              <a:avLst/>
            </a:prstGeom>
            <a:noFill/>
            <a:ln w="9525">
              <a:noFill/>
              <a:miter lim="800000"/>
              <a:headEnd/>
              <a:tailEnd/>
            </a:ln>
          </p:spPr>
        </p:pic>
        <p:cxnSp>
          <p:nvCxnSpPr>
            <p:cNvPr id="6" name="Straight Connector 5"/>
            <p:cNvCxnSpPr/>
            <p:nvPr/>
          </p:nvCxnSpPr>
          <p:spPr bwMode="auto">
            <a:xfrm rot="10800000">
              <a:off x="685800" y="798576"/>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grpSp>
      <p:sp>
        <p:nvSpPr>
          <p:cNvPr id="14341" name="Text Box 8"/>
          <p:cNvSpPr txBox="1">
            <a:spLocks noChangeArrowheads="1"/>
          </p:cNvSpPr>
          <p:nvPr/>
        </p:nvSpPr>
        <p:spPr bwMode="auto">
          <a:xfrm>
            <a:off x="3581400" y="3733800"/>
            <a:ext cx="2895600" cy="553998"/>
          </a:xfrm>
          <a:prstGeom prst="rect">
            <a:avLst/>
          </a:prstGeom>
          <a:noFill/>
          <a:ln w="9525">
            <a:noFill/>
            <a:miter lim="800000"/>
            <a:headEnd/>
            <a:tailEnd/>
          </a:ln>
        </p:spPr>
        <p:txBody>
          <a:bodyPr wrap="square">
            <a:spAutoFit/>
          </a:bodyPr>
          <a:lstStyle/>
          <a:p>
            <a:pPr>
              <a:spcBef>
                <a:spcPct val="50000"/>
              </a:spcBef>
            </a:pPr>
            <a:r>
              <a:rPr lang="en-US" sz="1200" dirty="0" err="1"/>
              <a:t>Gherghina</a:t>
            </a:r>
            <a:r>
              <a:rPr lang="en-US" sz="1200" dirty="0"/>
              <a:t> </a:t>
            </a:r>
            <a:r>
              <a:rPr lang="en-US" sz="1200" dirty="0" err="1"/>
              <a:t>Dida</a:t>
            </a:r>
            <a:r>
              <a:rPr lang="en-US" sz="1200" dirty="0"/>
              <a:t> </a:t>
            </a:r>
            <a:r>
              <a:rPr lang="en-US" sz="1200" dirty="0" smtClean="0"/>
              <a:t>VLĂDESCU</a:t>
            </a:r>
          </a:p>
          <a:p>
            <a:pPr>
              <a:spcBef>
                <a:spcPct val="50000"/>
              </a:spcBef>
            </a:pPr>
            <a:r>
              <a:rPr lang="en-US" sz="1200" dirty="0" err="1" smtClean="0"/>
              <a:t>Șef</a:t>
            </a:r>
            <a:r>
              <a:rPr lang="en-US" sz="1200" dirty="0" smtClean="0"/>
              <a:t> </a:t>
            </a:r>
            <a:r>
              <a:rPr lang="en-US" sz="1200" dirty="0" err="1"/>
              <a:t>Birou</a:t>
            </a:r>
            <a:r>
              <a:rPr lang="en-US" sz="1200" dirty="0"/>
              <a:t> </a:t>
            </a:r>
            <a:r>
              <a:rPr lang="en-US" sz="1200" dirty="0" err="1"/>
              <a:t>Tranzacții</a:t>
            </a:r>
            <a:r>
              <a:rPr lang="en-US" sz="1200" dirty="0"/>
              <a:t> Certificate, </a:t>
            </a:r>
            <a:r>
              <a:rPr lang="en-US" sz="1200" dirty="0" smtClean="0"/>
              <a:t>OPCOM</a:t>
            </a:r>
            <a:endParaRPr lang="ro-RO" sz="1200" dirty="0" smtClean="0">
              <a:latin typeface="Tahoma" pitchFamily="34" charset="0"/>
            </a:endParaRPr>
          </a:p>
        </p:txBody>
      </p:sp>
      <p:cxnSp>
        <p:nvCxnSpPr>
          <p:cNvPr id="9" name="Straight Connector 8"/>
          <p:cNvCxnSpPr/>
          <p:nvPr/>
        </p:nvCxnSpPr>
        <p:spPr>
          <a:xfrm>
            <a:off x="649224" y="6309360"/>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10" name="TextBox 9"/>
          <p:cNvSpPr txBox="1">
            <a:spLocks noChangeArrowheads="1"/>
          </p:cNvSpPr>
          <p:nvPr/>
        </p:nvSpPr>
        <p:spPr bwMode="auto">
          <a:xfrm>
            <a:off x="549800" y="6324600"/>
            <a:ext cx="8458200" cy="261610"/>
          </a:xfrm>
          <a:prstGeom prst="rect">
            <a:avLst/>
          </a:prstGeom>
          <a:noFill/>
          <a:ln w="9525">
            <a:noFill/>
            <a:miter lim="800000"/>
            <a:headEnd/>
            <a:tailEnd/>
          </a:ln>
        </p:spPr>
        <p:txBody>
          <a:bodyPr>
            <a:spAutoFit/>
          </a:bodyPr>
          <a:lstStyle/>
          <a:p>
            <a:pPr>
              <a:spcBef>
                <a:spcPct val="50000"/>
              </a:spcBef>
            </a:pPr>
            <a:r>
              <a:rPr lang="it-IT" sz="1100" dirty="0" smtClean="0"/>
              <a:t>Sursele regenerabile de energie, o şansă pentru România</a:t>
            </a:r>
            <a:r>
              <a:rPr lang="ro-RO" sz="1100" dirty="0" smtClean="0"/>
              <a:t> </a:t>
            </a:r>
            <a:r>
              <a:rPr lang="ro-RO" sz="1100" dirty="0" smtClean="0"/>
              <a:t>/ 14 </a:t>
            </a:r>
            <a:r>
              <a:rPr lang="en-US" sz="1100" dirty="0" err="1" smtClean="0"/>
              <a:t>noiembrie</a:t>
            </a:r>
            <a:r>
              <a:rPr lang="ro-RO" sz="1100" dirty="0" smtClean="0"/>
              <a:t> 2011 / </a:t>
            </a:r>
            <a:r>
              <a:rPr lang="ro-RO" sz="1100" dirty="0" smtClean="0"/>
              <a:t>Hilton, București</a:t>
            </a:r>
            <a:endParaRPr lang="en-US" sz="1100" dirty="0">
              <a:latin typeface="Arial" pitchFamily="34" charset="0"/>
              <a:cs typeface="Arial" pitchFamily="34" charset="0"/>
            </a:endParaRPr>
          </a:p>
        </p:txBody>
      </p:sp>
      <p:sp>
        <p:nvSpPr>
          <p:cNvPr id="11" name="Rectangle 18"/>
          <p:cNvSpPr txBox="1">
            <a:spLocks noChangeArrowheads="1"/>
          </p:cNvSpPr>
          <p:nvPr/>
        </p:nvSpPr>
        <p:spPr bwMode="auto">
          <a:xfrm>
            <a:off x="1066800" y="1600200"/>
            <a:ext cx="7620000" cy="1828800"/>
          </a:xfrm>
          <a:prstGeom prst="rect">
            <a:avLst/>
          </a:prstGeom>
          <a:ln>
            <a:miter lim="800000"/>
            <a:headEnd/>
            <a:tailEnd/>
          </a:ln>
        </p:spPr>
        <p:txBody>
          <a:bodyPr lIns="91436" tIns="45718" rIns="91436" bIns="45718" anchor="ctr"/>
          <a:lstStyle/>
          <a:p>
            <a:pPr algn="ctr">
              <a:defRPr/>
            </a:pPr>
            <a:r>
              <a:rPr lang="ro-RO" sz="1600" b="1" dirty="0" smtClean="0"/>
              <a:t>Rezultatele funcționării Pieței de Certificate Verzi în perioada 2005-2011, rolul OPCOM și noile responsabilități ale OPCOM în contextul modificărilor legislative</a:t>
            </a:r>
            <a:endParaRPr lang="en-US" sz="1600" b="1" dirty="0">
              <a:latin typeface="Tahoma" pitchFamily="34" charset="0"/>
              <a:ea typeface="+mj-ea"/>
              <a:cs typeface="+mj-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19"/>
          <p:cNvSpPr>
            <a:spLocks noChangeArrowheads="1"/>
          </p:cNvSpPr>
          <p:nvPr/>
        </p:nvSpPr>
        <p:spPr bwMode="auto">
          <a:xfrm>
            <a:off x="457200" y="994125"/>
            <a:ext cx="8305800" cy="338554"/>
          </a:xfrm>
          <a:prstGeom prst="rect">
            <a:avLst/>
          </a:prstGeom>
          <a:noFill/>
          <a:ln w="9525">
            <a:noFill/>
            <a:miter lim="800000"/>
            <a:headEnd/>
            <a:tailEnd/>
          </a:ln>
        </p:spPr>
        <p:txBody>
          <a:bodyPr>
            <a:spAutoFit/>
          </a:bodyPr>
          <a:lstStyle/>
          <a:p>
            <a:r>
              <a:rPr lang="ro-RO" sz="1600" b="1" dirty="0" smtClean="0">
                <a:latin typeface="Tahoma" pitchFamily="34" charset="0"/>
              </a:rPr>
              <a:t>Legislație primară</a:t>
            </a:r>
          </a:p>
        </p:txBody>
      </p:sp>
      <p:grpSp>
        <p:nvGrpSpPr>
          <p:cNvPr id="3" name="Group 1"/>
          <p:cNvGrpSpPr>
            <a:grpSpLocks/>
          </p:cNvGrpSpPr>
          <p:nvPr/>
        </p:nvGrpSpPr>
        <p:grpSpPr bwMode="auto">
          <a:xfrm>
            <a:off x="649224" y="137160"/>
            <a:ext cx="7848600" cy="762000"/>
            <a:chOff x="685800" y="76200"/>
            <a:chExt cx="7848600" cy="762000"/>
          </a:xfrm>
        </p:grpSpPr>
        <p:pic>
          <p:nvPicPr>
            <p:cNvPr id="9" name="Picture 3"/>
            <p:cNvPicPr>
              <a:picLocks noChangeAspect="1"/>
            </p:cNvPicPr>
            <p:nvPr/>
          </p:nvPicPr>
          <p:blipFill>
            <a:blip r:embed="rId2"/>
            <a:srcRect/>
            <a:stretch>
              <a:fillRect/>
            </a:stretch>
          </p:blipFill>
          <p:spPr bwMode="auto">
            <a:xfrm>
              <a:off x="685800" y="76200"/>
              <a:ext cx="3621088" cy="762000"/>
            </a:xfrm>
            <a:prstGeom prst="rect">
              <a:avLst/>
            </a:prstGeom>
            <a:noFill/>
            <a:ln w="9525">
              <a:noFill/>
              <a:miter lim="800000"/>
              <a:headEnd/>
              <a:tailEnd/>
            </a:ln>
          </p:spPr>
        </p:pic>
        <p:cxnSp>
          <p:nvCxnSpPr>
            <p:cNvPr id="10" name="Straight Connector 9"/>
            <p:cNvCxnSpPr/>
            <p:nvPr/>
          </p:nvCxnSpPr>
          <p:spPr bwMode="auto">
            <a:xfrm rot="10800000">
              <a:off x="685800" y="798576"/>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grpSp>
      <p:cxnSp>
        <p:nvCxnSpPr>
          <p:cNvPr id="12" name="Straight Connector 11"/>
          <p:cNvCxnSpPr/>
          <p:nvPr/>
        </p:nvCxnSpPr>
        <p:spPr>
          <a:xfrm>
            <a:off x="649224" y="6309360"/>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a:xfrm>
            <a:off x="6796275" y="6321034"/>
            <a:ext cx="2133600" cy="265176"/>
          </a:xfrm>
        </p:spPr>
        <p:txBody>
          <a:bodyPr/>
          <a:lstStyle/>
          <a:p>
            <a:pPr>
              <a:defRPr/>
            </a:pPr>
            <a:fld id="{17643C47-F3B1-4A9D-AEE2-F2DB36BE080B}" type="slidenum">
              <a:rPr lang="en-US" sz="1100" smtClean="0">
                <a:latin typeface="Arial" pitchFamily="34" charset="0"/>
                <a:cs typeface="Arial" pitchFamily="34" charset="0"/>
              </a:rPr>
              <a:pPr>
                <a:defRPr/>
              </a:pPr>
              <a:t>10</a:t>
            </a:fld>
            <a:endParaRPr lang="en-US" sz="1100" dirty="0">
              <a:latin typeface="Arial" pitchFamily="34" charset="0"/>
              <a:cs typeface="Arial" pitchFamily="34" charset="0"/>
            </a:endParaRPr>
          </a:p>
        </p:txBody>
      </p:sp>
      <p:sp>
        <p:nvSpPr>
          <p:cNvPr id="29" name="TextBox 28"/>
          <p:cNvSpPr txBox="1"/>
          <p:nvPr/>
        </p:nvSpPr>
        <p:spPr>
          <a:xfrm>
            <a:off x="428596" y="1832789"/>
            <a:ext cx="8501122" cy="2616101"/>
          </a:xfrm>
          <a:prstGeom prst="rect">
            <a:avLst/>
          </a:prstGeom>
          <a:noFill/>
        </p:spPr>
        <p:txBody>
          <a:bodyPr wrap="square" rtlCol="0">
            <a:spAutoFit/>
          </a:bodyPr>
          <a:lstStyle/>
          <a:p>
            <a:pPr>
              <a:buFont typeface="Arial" pitchFamily="34" charset="0"/>
              <a:buChar char="•"/>
            </a:pPr>
            <a:r>
              <a:rPr lang="ro-RO" dirty="0" smtClean="0">
                <a:solidFill>
                  <a:srgbClr val="000000"/>
                </a:solidFill>
              </a:rPr>
              <a:t>   </a:t>
            </a:r>
            <a:r>
              <a:rPr lang="ro-RO" sz="1400" dirty="0" smtClean="0">
                <a:solidFill>
                  <a:srgbClr val="000000"/>
                </a:solidFill>
                <a:latin typeface="Tahoma" pitchFamily="34" charset="0"/>
              </a:rPr>
              <a:t>Legea 220/2008 pentru stabilirea sistemului de promovare a producerii energiei din surse regenerabile </a:t>
            </a:r>
            <a:br>
              <a:rPr lang="ro-RO" sz="1400" dirty="0" smtClean="0">
                <a:solidFill>
                  <a:srgbClr val="000000"/>
                </a:solidFill>
                <a:latin typeface="Tahoma" pitchFamily="34" charset="0"/>
              </a:rPr>
            </a:br>
            <a:r>
              <a:rPr lang="ro-RO" sz="1400" dirty="0" smtClean="0">
                <a:solidFill>
                  <a:srgbClr val="000000"/>
                </a:solidFill>
                <a:latin typeface="Tahoma" pitchFamily="34" charset="0"/>
              </a:rPr>
              <a:t>     de energie, republicată în MO 577/13.08.2010, Partea I</a:t>
            </a:r>
          </a:p>
          <a:p>
            <a:pPr>
              <a:buFont typeface="Arial" pitchFamily="34" charset="0"/>
              <a:buChar char="•"/>
            </a:pPr>
            <a:endParaRPr lang="ro-RO" sz="1400" dirty="0" smtClean="0">
              <a:solidFill>
                <a:srgbClr val="000000"/>
              </a:solidFill>
              <a:latin typeface="Tahoma" pitchFamily="34" charset="0"/>
            </a:endParaRPr>
          </a:p>
          <a:p>
            <a:pPr marL="285750" indent="-285750">
              <a:buFont typeface="Arial" pitchFamily="34" charset="0"/>
              <a:buChar char="•"/>
            </a:pPr>
            <a:r>
              <a:rPr lang="ro-RO" sz="1400" dirty="0">
                <a:solidFill>
                  <a:srgbClr val="000000"/>
                </a:solidFill>
                <a:latin typeface="Tahoma" pitchFamily="34" charset="0"/>
              </a:rPr>
              <a:t>OUG </a:t>
            </a:r>
            <a:r>
              <a:rPr lang="ro-RO" sz="1400" dirty="0" smtClean="0">
                <a:solidFill>
                  <a:srgbClr val="000000"/>
                </a:solidFill>
                <a:latin typeface="Tahoma" pitchFamily="34" charset="0"/>
              </a:rPr>
              <a:t>88/12.10.2011 privind modificarea şi completarea Legii 220/2008 pentru </a:t>
            </a:r>
            <a:r>
              <a:rPr lang="ro-RO" sz="1400" dirty="0">
                <a:solidFill>
                  <a:srgbClr val="000000"/>
                </a:solidFill>
                <a:latin typeface="Tahoma" pitchFamily="34" charset="0"/>
              </a:rPr>
              <a:t>stabilirea sistemului de promovare a producerii energiei din surse </a:t>
            </a:r>
            <a:r>
              <a:rPr lang="ro-RO" sz="1400" dirty="0" smtClean="0">
                <a:solidFill>
                  <a:srgbClr val="000000"/>
                </a:solidFill>
                <a:latin typeface="Tahoma" pitchFamily="34" charset="0"/>
              </a:rPr>
              <a:t>regenerabile de energie, publicată în MO 736/19.10.2011</a:t>
            </a:r>
            <a:br>
              <a:rPr lang="ro-RO" sz="1400" dirty="0" smtClean="0">
                <a:solidFill>
                  <a:srgbClr val="000000"/>
                </a:solidFill>
                <a:latin typeface="Tahoma" pitchFamily="34" charset="0"/>
              </a:rPr>
            </a:br>
            <a:r>
              <a:rPr lang="ro-RO" sz="1400" i="1" dirty="0" smtClean="0">
                <a:solidFill>
                  <a:schemeClr val="accent6">
                    <a:lumMod val="75000"/>
                  </a:schemeClr>
                </a:solidFill>
                <a:latin typeface="Tahoma" pitchFamily="34" charset="0"/>
              </a:rPr>
              <a:t>Preia amendamentele CE la legea 220/2008</a:t>
            </a:r>
            <a:endParaRPr lang="ro-RO" sz="1400" dirty="0">
              <a:solidFill>
                <a:srgbClr val="000000"/>
              </a:solidFill>
              <a:latin typeface="Tahoma" pitchFamily="34" charset="0"/>
            </a:endParaRPr>
          </a:p>
          <a:p>
            <a:pPr>
              <a:buFont typeface="Arial" pitchFamily="34" charset="0"/>
              <a:buChar char="•"/>
            </a:pPr>
            <a:endParaRPr lang="ro-RO" sz="1200" dirty="0" smtClean="0">
              <a:solidFill>
                <a:schemeClr val="accent6">
                  <a:lumMod val="75000"/>
                </a:schemeClr>
              </a:solidFill>
              <a:latin typeface="Tahoma" pitchFamily="34" charset="0"/>
              <a:ea typeface="Tahoma" pitchFamily="34" charset="0"/>
              <a:cs typeface="Tahoma" pitchFamily="34" charset="0"/>
            </a:endParaRPr>
          </a:p>
          <a:p>
            <a:pPr>
              <a:buFont typeface="Arial" pitchFamily="34" charset="0"/>
              <a:buChar char="•"/>
            </a:pPr>
            <a:r>
              <a:rPr lang="ro-RO" dirty="0" smtClean="0"/>
              <a:t>   </a:t>
            </a:r>
            <a:r>
              <a:rPr lang="ro-RO" sz="1400" dirty="0" smtClean="0">
                <a:latin typeface="Tahoma" pitchFamily="34" charset="0"/>
              </a:rPr>
              <a:t>OG 29/2010 privind modificarea și completarea Legii 220/2008 pentru stabilirea sistemului de </a:t>
            </a:r>
            <a:br>
              <a:rPr lang="ro-RO" sz="1400" dirty="0" smtClean="0">
                <a:latin typeface="Tahoma" pitchFamily="34" charset="0"/>
              </a:rPr>
            </a:br>
            <a:r>
              <a:rPr lang="ro-RO" sz="1400" dirty="0" smtClean="0">
                <a:latin typeface="Tahoma" pitchFamily="34" charset="0"/>
              </a:rPr>
              <a:t>     promovare a producerii energiei din surse regenerabile de energie </a:t>
            </a:r>
            <a:br>
              <a:rPr lang="ro-RO" sz="1400" dirty="0" smtClean="0">
                <a:latin typeface="Tahoma" pitchFamily="34" charset="0"/>
              </a:rPr>
            </a:br>
            <a:r>
              <a:rPr lang="ro-RO" sz="1400" i="1" dirty="0" smtClean="0">
                <a:solidFill>
                  <a:schemeClr val="accent6">
                    <a:lumMod val="75000"/>
                  </a:schemeClr>
                </a:solidFill>
                <a:latin typeface="Tahoma" pitchFamily="34" charset="0"/>
              </a:rPr>
              <a:t>     Sisteme de certificare pentru instalatori și campanii de informare</a:t>
            </a:r>
            <a:endParaRPr lang="ro-RO" sz="1400" dirty="0" smtClean="0">
              <a:latin typeface="Tahoma" pitchFamily="34" charset="0"/>
            </a:endParaRPr>
          </a:p>
          <a:p>
            <a:pPr>
              <a:buFont typeface="Arial" pitchFamily="34" charset="0"/>
              <a:buChar char="•"/>
            </a:pPr>
            <a:endParaRPr lang="ro-RO" dirty="0" smtClean="0"/>
          </a:p>
        </p:txBody>
      </p:sp>
      <p:sp>
        <p:nvSpPr>
          <p:cNvPr id="13" name="TextBox 12"/>
          <p:cNvSpPr txBox="1">
            <a:spLocks noChangeArrowheads="1"/>
          </p:cNvSpPr>
          <p:nvPr/>
        </p:nvSpPr>
        <p:spPr bwMode="auto">
          <a:xfrm>
            <a:off x="549800" y="6324600"/>
            <a:ext cx="8458200" cy="261610"/>
          </a:xfrm>
          <a:prstGeom prst="rect">
            <a:avLst/>
          </a:prstGeom>
          <a:noFill/>
          <a:ln w="9525">
            <a:noFill/>
            <a:miter lim="800000"/>
            <a:headEnd/>
            <a:tailEnd/>
          </a:ln>
        </p:spPr>
        <p:txBody>
          <a:bodyPr>
            <a:spAutoFit/>
          </a:bodyPr>
          <a:lstStyle/>
          <a:p>
            <a:pPr>
              <a:spcBef>
                <a:spcPct val="50000"/>
              </a:spcBef>
            </a:pPr>
            <a:r>
              <a:rPr lang="it-IT" sz="1100" dirty="0" smtClean="0"/>
              <a:t>Sursele regenerabile de energie, o şansă pentru România</a:t>
            </a:r>
            <a:r>
              <a:rPr lang="ro-RO" sz="1100" dirty="0" smtClean="0"/>
              <a:t> </a:t>
            </a:r>
            <a:r>
              <a:rPr lang="ro-RO" sz="1100" dirty="0" smtClean="0"/>
              <a:t>/ 14 </a:t>
            </a:r>
            <a:r>
              <a:rPr lang="en-US" sz="1100" dirty="0" err="1" smtClean="0"/>
              <a:t>noiembrie</a:t>
            </a:r>
            <a:r>
              <a:rPr lang="ro-RO" sz="1100" dirty="0" smtClean="0"/>
              <a:t> 2011 / </a:t>
            </a:r>
            <a:r>
              <a:rPr lang="ro-RO" sz="1100" dirty="0" smtClean="0"/>
              <a:t>Hilton, București</a:t>
            </a:r>
            <a:endParaRPr lang="en-US" sz="11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19"/>
          <p:cNvSpPr>
            <a:spLocks noChangeArrowheads="1"/>
          </p:cNvSpPr>
          <p:nvPr/>
        </p:nvSpPr>
        <p:spPr bwMode="auto">
          <a:xfrm>
            <a:off x="457200" y="994125"/>
            <a:ext cx="8305800" cy="338554"/>
          </a:xfrm>
          <a:prstGeom prst="rect">
            <a:avLst/>
          </a:prstGeom>
          <a:noFill/>
          <a:ln w="9525">
            <a:noFill/>
            <a:miter lim="800000"/>
            <a:headEnd/>
            <a:tailEnd/>
          </a:ln>
        </p:spPr>
        <p:txBody>
          <a:bodyPr>
            <a:spAutoFit/>
          </a:bodyPr>
          <a:lstStyle/>
          <a:p>
            <a:r>
              <a:rPr lang="ro-RO" sz="1600" b="1" dirty="0" smtClean="0">
                <a:latin typeface="Tahoma" pitchFamily="34" charset="0"/>
              </a:rPr>
              <a:t>Legislație secundară</a:t>
            </a:r>
          </a:p>
        </p:txBody>
      </p:sp>
      <p:grpSp>
        <p:nvGrpSpPr>
          <p:cNvPr id="3" name="Group 1"/>
          <p:cNvGrpSpPr>
            <a:grpSpLocks/>
          </p:cNvGrpSpPr>
          <p:nvPr/>
        </p:nvGrpSpPr>
        <p:grpSpPr bwMode="auto">
          <a:xfrm>
            <a:off x="649224" y="137160"/>
            <a:ext cx="7848600" cy="762000"/>
            <a:chOff x="685800" y="76200"/>
            <a:chExt cx="7848600" cy="762000"/>
          </a:xfrm>
        </p:grpSpPr>
        <p:pic>
          <p:nvPicPr>
            <p:cNvPr id="9" name="Picture 3"/>
            <p:cNvPicPr>
              <a:picLocks noChangeAspect="1"/>
            </p:cNvPicPr>
            <p:nvPr/>
          </p:nvPicPr>
          <p:blipFill>
            <a:blip r:embed="rId2"/>
            <a:srcRect/>
            <a:stretch>
              <a:fillRect/>
            </a:stretch>
          </p:blipFill>
          <p:spPr bwMode="auto">
            <a:xfrm>
              <a:off x="685800" y="76200"/>
              <a:ext cx="3621088" cy="762000"/>
            </a:xfrm>
            <a:prstGeom prst="rect">
              <a:avLst/>
            </a:prstGeom>
            <a:noFill/>
            <a:ln w="9525">
              <a:noFill/>
              <a:miter lim="800000"/>
              <a:headEnd/>
              <a:tailEnd/>
            </a:ln>
          </p:spPr>
        </p:pic>
        <p:cxnSp>
          <p:nvCxnSpPr>
            <p:cNvPr id="10" name="Straight Connector 9"/>
            <p:cNvCxnSpPr/>
            <p:nvPr/>
          </p:nvCxnSpPr>
          <p:spPr bwMode="auto">
            <a:xfrm rot="10800000">
              <a:off x="685800" y="798576"/>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grpSp>
      <p:cxnSp>
        <p:nvCxnSpPr>
          <p:cNvPr id="12" name="Straight Connector 11"/>
          <p:cNvCxnSpPr/>
          <p:nvPr/>
        </p:nvCxnSpPr>
        <p:spPr>
          <a:xfrm>
            <a:off x="649224" y="6309360"/>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a:xfrm>
            <a:off x="6796275" y="6321034"/>
            <a:ext cx="2133600" cy="265176"/>
          </a:xfrm>
        </p:spPr>
        <p:txBody>
          <a:bodyPr/>
          <a:lstStyle/>
          <a:p>
            <a:pPr>
              <a:defRPr/>
            </a:pPr>
            <a:fld id="{17643C47-F3B1-4A9D-AEE2-F2DB36BE080B}" type="slidenum">
              <a:rPr lang="en-US" sz="1100" smtClean="0">
                <a:latin typeface="Arial" pitchFamily="34" charset="0"/>
                <a:cs typeface="Arial" pitchFamily="34" charset="0"/>
              </a:rPr>
              <a:pPr>
                <a:defRPr/>
              </a:pPr>
              <a:t>11</a:t>
            </a:fld>
            <a:endParaRPr lang="en-US" sz="1100" dirty="0">
              <a:latin typeface="Arial" pitchFamily="34" charset="0"/>
              <a:cs typeface="Arial" pitchFamily="34" charset="0"/>
            </a:endParaRPr>
          </a:p>
        </p:txBody>
      </p:sp>
      <p:sp>
        <p:nvSpPr>
          <p:cNvPr id="11" name="TextBox 10"/>
          <p:cNvSpPr txBox="1"/>
          <p:nvPr/>
        </p:nvSpPr>
        <p:spPr>
          <a:xfrm>
            <a:off x="490510" y="1447800"/>
            <a:ext cx="8272490" cy="4616648"/>
          </a:xfrm>
          <a:prstGeom prst="rect">
            <a:avLst/>
          </a:prstGeom>
          <a:noFill/>
        </p:spPr>
        <p:txBody>
          <a:bodyPr wrap="square" rtlCol="0">
            <a:spAutoFit/>
          </a:bodyPr>
          <a:lstStyle/>
          <a:p>
            <a:r>
              <a:rPr lang="ro-RO" sz="1400" dirty="0" smtClean="0">
                <a:solidFill>
                  <a:srgbClr val="000000"/>
                </a:solidFill>
                <a:latin typeface="Tahoma" pitchFamily="34" charset="0"/>
                <a:ea typeface="Tahoma" pitchFamily="34" charset="0"/>
                <a:cs typeface="Tahoma" pitchFamily="34" charset="0"/>
              </a:rPr>
              <a:t>Ord. ANRE 42/20.10.2011 – Regulamentul de acreditare a producătorilor de energie electrică din </a:t>
            </a:r>
            <a:br>
              <a:rPr lang="ro-RO" sz="1400" dirty="0" smtClean="0">
                <a:solidFill>
                  <a:srgbClr val="000000"/>
                </a:solidFill>
                <a:latin typeface="Tahoma" pitchFamily="34" charset="0"/>
                <a:ea typeface="Tahoma" pitchFamily="34" charset="0"/>
                <a:cs typeface="Tahoma" pitchFamily="34" charset="0"/>
              </a:rPr>
            </a:br>
            <a:r>
              <a:rPr lang="ro-RO" sz="1400" dirty="0" smtClean="0">
                <a:solidFill>
                  <a:srgbClr val="000000"/>
                </a:solidFill>
                <a:latin typeface="Tahoma" pitchFamily="34" charset="0"/>
                <a:ea typeface="Tahoma" pitchFamily="34" charset="0"/>
                <a:cs typeface="Tahoma" pitchFamily="34" charset="0"/>
              </a:rPr>
              <a:t>                                        surse regenerabile de energie pentru aplicarea sistemului de promovare </a:t>
            </a:r>
            <a:br>
              <a:rPr lang="ro-RO" sz="1400" dirty="0" smtClean="0">
                <a:solidFill>
                  <a:srgbClr val="000000"/>
                </a:solidFill>
                <a:latin typeface="Tahoma" pitchFamily="34" charset="0"/>
                <a:ea typeface="Tahoma" pitchFamily="34" charset="0"/>
                <a:cs typeface="Tahoma" pitchFamily="34" charset="0"/>
              </a:rPr>
            </a:br>
            <a:r>
              <a:rPr lang="ro-RO" sz="1400" dirty="0" smtClean="0">
                <a:solidFill>
                  <a:srgbClr val="000000"/>
                </a:solidFill>
                <a:latin typeface="Tahoma" pitchFamily="34" charset="0"/>
                <a:ea typeface="Tahoma" pitchFamily="34" charset="0"/>
                <a:cs typeface="Tahoma" pitchFamily="34" charset="0"/>
              </a:rPr>
              <a:t>                                        prin certificate verzi</a:t>
            </a:r>
            <a:br>
              <a:rPr lang="ro-RO" sz="1400" dirty="0" smtClean="0">
                <a:solidFill>
                  <a:srgbClr val="000000"/>
                </a:solidFill>
                <a:latin typeface="Tahoma" pitchFamily="34" charset="0"/>
                <a:ea typeface="Tahoma" pitchFamily="34" charset="0"/>
                <a:cs typeface="Tahoma" pitchFamily="34" charset="0"/>
              </a:rPr>
            </a:br>
            <a:endParaRPr lang="ro-RO" sz="1400" dirty="0">
              <a:solidFill>
                <a:srgbClr val="000000"/>
              </a:solidFill>
              <a:latin typeface="Tahoma" pitchFamily="34" charset="0"/>
              <a:ea typeface="Tahoma" pitchFamily="34" charset="0"/>
              <a:cs typeface="Tahoma" pitchFamily="34" charset="0"/>
            </a:endParaRPr>
          </a:p>
          <a:p>
            <a:r>
              <a:rPr lang="ro-RO" sz="1400" dirty="0" smtClean="0">
                <a:solidFill>
                  <a:srgbClr val="000000"/>
                </a:solidFill>
                <a:latin typeface="Tahoma" pitchFamily="34" charset="0"/>
                <a:ea typeface="Tahoma" pitchFamily="34" charset="0"/>
                <a:cs typeface="Tahoma" pitchFamily="34" charset="0"/>
              </a:rPr>
              <a:t>Ord. ANRE 43/20.10.2011 – Regulament de emitere a certificatelor verzi</a:t>
            </a:r>
            <a:br>
              <a:rPr lang="ro-RO" sz="1400" dirty="0" smtClean="0">
                <a:solidFill>
                  <a:srgbClr val="000000"/>
                </a:solidFill>
                <a:latin typeface="Tahoma" pitchFamily="34" charset="0"/>
                <a:ea typeface="Tahoma" pitchFamily="34" charset="0"/>
                <a:cs typeface="Tahoma" pitchFamily="34" charset="0"/>
              </a:rPr>
            </a:br>
            <a:r>
              <a:rPr lang="ro-RO" sz="1400" i="1" dirty="0">
                <a:solidFill>
                  <a:schemeClr val="accent6">
                    <a:lumMod val="75000"/>
                  </a:schemeClr>
                </a:solidFill>
                <a:latin typeface="Tahoma" pitchFamily="34" charset="0"/>
                <a:ea typeface="Tahoma" pitchFamily="34" charset="0"/>
                <a:cs typeface="Tahoma" pitchFamily="34" charset="0"/>
              </a:rPr>
              <a:t>C.N. Transelectrica S.A. revizuieşte procedura de emitere a certificatelor verzi şi o supune spre avizare ANRE în termen de 15 zile de la intrarea în vigoare a acestui Ordin.</a:t>
            </a:r>
          </a:p>
          <a:p>
            <a:r>
              <a:rPr lang="ro-RO" sz="1400" dirty="0" smtClean="0">
                <a:solidFill>
                  <a:srgbClr val="000000"/>
                </a:solidFill>
                <a:latin typeface="Tahoma" pitchFamily="34" charset="0"/>
                <a:ea typeface="Tahoma" pitchFamily="34" charset="0"/>
                <a:cs typeface="Tahoma" pitchFamily="34" charset="0"/>
              </a:rPr>
              <a:t/>
            </a:r>
            <a:br>
              <a:rPr lang="ro-RO" sz="1400" dirty="0" smtClean="0">
                <a:solidFill>
                  <a:srgbClr val="000000"/>
                </a:solidFill>
                <a:latin typeface="Tahoma" pitchFamily="34" charset="0"/>
                <a:ea typeface="Tahoma" pitchFamily="34" charset="0"/>
                <a:cs typeface="Tahoma" pitchFamily="34" charset="0"/>
              </a:rPr>
            </a:br>
            <a:endParaRPr lang="ro-RO" sz="1400" dirty="0" smtClean="0">
              <a:solidFill>
                <a:srgbClr val="000000"/>
              </a:solidFill>
              <a:latin typeface="Tahoma" pitchFamily="34" charset="0"/>
              <a:ea typeface="Tahoma" pitchFamily="34" charset="0"/>
              <a:cs typeface="Tahoma" pitchFamily="34" charset="0"/>
            </a:endParaRPr>
          </a:p>
          <a:p>
            <a:r>
              <a:rPr lang="ro-RO" sz="1400" dirty="0" smtClean="0">
                <a:solidFill>
                  <a:srgbClr val="000000"/>
                </a:solidFill>
                <a:latin typeface="Tahoma" pitchFamily="34" charset="0"/>
                <a:ea typeface="Tahoma" pitchFamily="34" charset="0"/>
                <a:cs typeface="Tahoma" pitchFamily="34" charset="0"/>
              </a:rPr>
              <a:t>Ord. ANRE 44/20.10.2011 – Regulament de organizare şi funcţionare a pieţei de certificate verzi</a:t>
            </a:r>
            <a:br>
              <a:rPr lang="ro-RO" sz="1400" dirty="0" smtClean="0">
                <a:solidFill>
                  <a:srgbClr val="000000"/>
                </a:solidFill>
                <a:latin typeface="Tahoma" pitchFamily="34" charset="0"/>
                <a:ea typeface="Tahoma" pitchFamily="34" charset="0"/>
                <a:cs typeface="Tahoma" pitchFamily="34" charset="0"/>
              </a:rPr>
            </a:br>
            <a:r>
              <a:rPr lang="ro-RO" sz="1400" i="1" dirty="0">
                <a:solidFill>
                  <a:schemeClr val="accent6">
                    <a:lumMod val="75000"/>
                  </a:schemeClr>
                </a:solidFill>
                <a:latin typeface="Tahoma" pitchFamily="34" charset="0"/>
                <a:ea typeface="Tahoma" pitchFamily="34" charset="0"/>
                <a:cs typeface="Tahoma" pitchFamily="34" charset="0"/>
              </a:rPr>
              <a:t>S.C. OPCOMS.A. Elaborează şi actualizează procedurile referitoare la funcţionarea pieţei de certificate verzii, cu consultarea operatorilor economici, şi le supune spre avizare ANRE în termen de 45 zile de la intrarea în vigoare a acestui Ordin.</a:t>
            </a:r>
            <a:endParaRPr lang="ro-RO" sz="1400" dirty="0">
              <a:solidFill>
                <a:srgbClr val="000000"/>
              </a:solidFill>
              <a:latin typeface="Tahoma" pitchFamily="34" charset="0"/>
              <a:ea typeface="Tahoma" pitchFamily="34" charset="0"/>
              <a:cs typeface="Tahoma" pitchFamily="34" charset="0"/>
            </a:endParaRPr>
          </a:p>
          <a:p>
            <a:endParaRPr lang="ro-RO" sz="1400" dirty="0" smtClean="0">
              <a:solidFill>
                <a:srgbClr val="000000"/>
              </a:solidFill>
              <a:latin typeface="Tahoma" pitchFamily="34" charset="0"/>
              <a:ea typeface="Tahoma" pitchFamily="34" charset="0"/>
              <a:cs typeface="Tahoma" pitchFamily="34" charset="0"/>
            </a:endParaRPr>
          </a:p>
          <a:p>
            <a:endParaRPr lang="ro-RO" sz="1400" dirty="0" smtClean="0">
              <a:solidFill>
                <a:srgbClr val="000000"/>
              </a:solidFill>
              <a:latin typeface="Tahoma" pitchFamily="34" charset="0"/>
              <a:ea typeface="Tahoma" pitchFamily="34" charset="0"/>
              <a:cs typeface="Tahoma" pitchFamily="34" charset="0"/>
            </a:endParaRPr>
          </a:p>
          <a:p>
            <a:r>
              <a:rPr lang="ro-RO" sz="1400" dirty="0" smtClean="0">
                <a:solidFill>
                  <a:srgbClr val="000000"/>
                </a:solidFill>
                <a:latin typeface="Tahoma" pitchFamily="34" charset="0"/>
                <a:ea typeface="Tahoma" pitchFamily="34" charset="0"/>
                <a:cs typeface="Tahoma" pitchFamily="34" charset="0"/>
              </a:rPr>
              <a:t>Ord. ANRE </a:t>
            </a:r>
            <a:r>
              <a:rPr lang="ro-RO" sz="1400" dirty="0">
                <a:solidFill>
                  <a:srgbClr val="000000"/>
                </a:solidFill>
                <a:latin typeface="Tahoma" pitchFamily="34" charset="0"/>
                <a:ea typeface="Tahoma" pitchFamily="34" charset="0"/>
                <a:cs typeface="Tahoma" pitchFamily="34" charset="0"/>
              </a:rPr>
              <a:t>45/20.10.2011 – </a:t>
            </a:r>
            <a:r>
              <a:rPr lang="ro-RO" sz="1400" dirty="0" smtClean="0">
                <a:solidFill>
                  <a:srgbClr val="000000"/>
                </a:solidFill>
                <a:latin typeface="Tahoma" pitchFamily="34" charset="0"/>
                <a:ea typeface="Tahoma" pitchFamily="34" charset="0"/>
                <a:cs typeface="Tahoma" pitchFamily="34" charset="0"/>
              </a:rPr>
              <a:t> Metodologia de stabilire a cotelor anuale de achiziţie de certificate verzi</a:t>
            </a:r>
          </a:p>
          <a:p>
            <a:endParaRPr lang="ro-RO" sz="1400" dirty="0" smtClean="0">
              <a:solidFill>
                <a:srgbClr val="000000"/>
              </a:solidFill>
              <a:latin typeface="Tahoma" pitchFamily="34" charset="0"/>
              <a:ea typeface="Tahoma" pitchFamily="34" charset="0"/>
              <a:cs typeface="Tahoma" pitchFamily="34" charset="0"/>
            </a:endParaRPr>
          </a:p>
          <a:p>
            <a:r>
              <a:rPr lang="ro-RO" sz="1400" dirty="0" smtClean="0">
                <a:solidFill>
                  <a:srgbClr val="000000"/>
                </a:solidFill>
                <a:latin typeface="Tahoma" pitchFamily="34" charset="0"/>
                <a:ea typeface="Tahoma" pitchFamily="34" charset="0"/>
                <a:cs typeface="Tahoma" pitchFamily="34" charset="0"/>
              </a:rPr>
              <a:t>Ord. ANRE 08/2011 – privind actualizarea valorilor limită de tranzacționare a certificatelor verzi, </a:t>
            </a:r>
            <a:br>
              <a:rPr lang="ro-RO" sz="1400" dirty="0" smtClean="0">
                <a:solidFill>
                  <a:srgbClr val="000000"/>
                </a:solidFill>
                <a:latin typeface="Tahoma" pitchFamily="34" charset="0"/>
                <a:ea typeface="Tahoma" pitchFamily="34" charset="0"/>
                <a:cs typeface="Tahoma" pitchFamily="34" charset="0"/>
              </a:rPr>
            </a:br>
            <a:r>
              <a:rPr lang="ro-RO" sz="1400" dirty="0" smtClean="0">
                <a:solidFill>
                  <a:srgbClr val="000000"/>
                </a:solidFill>
                <a:latin typeface="Tahoma" pitchFamily="34" charset="0"/>
                <a:ea typeface="Tahoma" pitchFamily="34" charset="0"/>
                <a:cs typeface="Tahoma" pitchFamily="34" charset="0"/>
              </a:rPr>
              <a:t>                                aplicabile pentru anul 2011</a:t>
            </a:r>
          </a:p>
          <a:p>
            <a:endParaRPr lang="ro-RO" sz="1400" dirty="0" smtClean="0">
              <a:solidFill>
                <a:srgbClr val="000000"/>
              </a:solidFill>
              <a:latin typeface="Tahoma" pitchFamily="34" charset="0"/>
              <a:ea typeface="Tahoma" pitchFamily="34" charset="0"/>
              <a:cs typeface="Tahoma" pitchFamily="34" charset="0"/>
            </a:endParaRPr>
          </a:p>
          <a:p>
            <a:endParaRPr lang="ro-RO" sz="1400" dirty="0">
              <a:solidFill>
                <a:srgbClr val="000000"/>
              </a:solidFill>
              <a:latin typeface="Tahoma" pitchFamily="34" charset="0"/>
              <a:ea typeface="Tahoma" pitchFamily="34" charset="0"/>
              <a:cs typeface="Tahoma" pitchFamily="34" charset="0"/>
            </a:endParaRPr>
          </a:p>
        </p:txBody>
      </p:sp>
      <p:sp>
        <p:nvSpPr>
          <p:cNvPr id="14" name="TextBox 13"/>
          <p:cNvSpPr txBox="1">
            <a:spLocks noChangeArrowheads="1"/>
          </p:cNvSpPr>
          <p:nvPr/>
        </p:nvSpPr>
        <p:spPr bwMode="auto">
          <a:xfrm>
            <a:off x="549800" y="6324600"/>
            <a:ext cx="8458200" cy="261610"/>
          </a:xfrm>
          <a:prstGeom prst="rect">
            <a:avLst/>
          </a:prstGeom>
          <a:noFill/>
          <a:ln w="9525">
            <a:noFill/>
            <a:miter lim="800000"/>
            <a:headEnd/>
            <a:tailEnd/>
          </a:ln>
        </p:spPr>
        <p:txBody>
          <a:bodyPr>
            <a:spAutoFit/>
          </a:bodyPr>
          <a:lstStyle/>
          <a:p>
            <a:pPr>
              <a:spcBef>
                <a:spcPct val="50000"/>
              </a:spcBef>
            </a:pPr>
            <a:r>
              <a:rPr lang="it-IT" sz="1100" dirty="0" smtClean="0"/>
              <a:t>Sursele regenerabile de energie, o şansă pentru România</a:t>
            </a:r>
            <a:r>
              <a:rPr lang="ro-RO" sz="1100" dirty="0" smtClean="0"/>
              <a:t> </a:t>
            </a:r>
            <a:r>
              <a:rPr lang="ro-RO" sz="1100" dirty="0" smtClean="0"/>
              <a:t>/ 14 </a:t>
            </a:r>
            <a:r>
              <a:rPr lang="en-US" sz="1100" dirty="0" err="1" smtClean="0"/>
              <a:t>noiembrie</a:t>
            </a:r>
            <a:r>
              <a:rPr lang="ro-RO" sz="1100" dirty="0" smtClean="0"/>
              <a:t> 2011 / </a:t>
            </a:r>
            <a:r>
              <a:rPr lang="ro-RO" sz="1100" dirty="0" smtClean="0"/>
              <a:t>Hilton, București</a:t>
            </a:r>
            <a:endParaRPr lang="en-US" sz="11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19"/>
          <p:cNvSpPr>
            <a:spLocks noChangeArrowheads="1"/>
          </p:cNvSpPr>
          <p:nvPr/>
        </p:nvSpPr>
        <p:spPr bwMode="auto">
          <a:xfrm>
            <a:off x="457200" y="889950"/>
            <a:ext cx="8305800" cy="338554"/>
          </a:xfrm>
          <a:prstGeom prst="rect">
            <a:avLst/>
          </a:prstGeom>
          <a:noFill/>
          <a:ln w="9525">
            <a:noFill/>
            <a:miter lim="800000"/>
            <a:headEnd/>
            <a:tailEnd/>
          </a:ln>
        </p:spPr>
        <p:txBody>
          <a:bodyPr>
            <a:spAutoFit/>
          </a:bodyPr>
          <a:lstStyle/>
          <a:p>
            <a:r>
              <a:rPr lang="ro-RO" sz="1600" b="1" dirty="0" smtClean="0">
                <a:latin typeface="Tahoma" pitchFamily="34" charset="0"/>
              </a:rPr>
              <a:t>PCV - Stadiul curent</a:t>
            </a:r>
          </a:p>
        </p:txBody>
      </p:sp>
      <p:grpSp>
        <p:nvGrpSpPr>
          <p:cNvPr id="3" name="Group 1"/>
          <p:cNvGrpSpPr>
            <a:grpSpLocks/>
          </p:cNvGrpSpPr>
          <p:nvPr/>
        </p:nvGrpSpPr>
        <p:grpSpPr bwMode="auto">
          <a:xfrm>
            <a:off x="649224" y="137160"/>
            <a:ext cx="7848600" cy="762000"/>
            <a:chOff x="685800" y="76200"/>
            <a:chExt cx="7848600" cy="762000"/>
          </a:xfrm>
        </p:grpSpPr>
        <p:pic>
          <p:nvPicPr>
            <p:cNvPr id="9" name="Picture 3"/>
            <p:cNvPicPr>
              <a:picLocks noChangeAspect="1"/>
            </p:cNvPicPr>
            <p:nvPr/>
          </p:nvPicPr>
          <p:blipFill>
            <a:blip r:embed="rId2"/>
            <a:srcRect/>
            <a:stretch>
              <a:fillRect/>
            </a:stretch>
          </p:blipFill>
          <p:spPr bwMode="auto">
            <a:xfrm>
              <a:off x="685800" y="76200"/>
              <a:ext cx="3621088" cy="762000"/>
            </a:xfrm>
            <a:prstGeom prst="rect">
              <a:avLst/>
            </a:prstGeom>
            <a:noFill/>
            <a:ln w="9525">
              <a:noFill/>
              <a:miter lim="800000"/>
              <a:headEnd/>
              <a:tailEnd/>
            </a:ln>
          </p:spPr>
        </p:pic>
        <p:cxnSp>
          <p:nvCxnSpPr>
            <p:cNvPr id="10" name="Straight Connector 9"/>
            <p:cNvCxnSpPr/>
            <p:nvPr/>
          </p:nvCxnSpPr>
          <p:spPr bwMode="auto">
            <a:xfrm rot="10800000">
              <a:off x="685800" y="798576"/>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grpSp>
      <p:cxnSp>
        <p:nvCxnSpPr>
          <p:cNvPr id="12" name="Straight Connector 11"/>
          <p:cNvCxnSpPr/>
          <p:nvPr/>
        </p:nvCxnSpPr>
        <p:spPr>
          <a:xfrm>
            <a:off x="649224" y="6309360"/>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a:xfrm>
            <a:off x="6796275" y="6321034"/>
            <a:ext cx="2133600" cy="265176"/>
          </a:xfrm>
        </p:spPr>
        <p:txBody>
          <a:bodyPr/>
          <a:lstStyle/>
          <a:p>
            <a:pPr>
              <a:defRPr/>
            </a:pPr>
            <a:fld id="{17643C47-F3B1-4A9D-AEE2-F2DB36BE080B}" type="slidenum">
              <a:rPr lang="en-US" sz="1100" smtClean="0">
                <a:latin typeface="Arial" pitchFamily="34" charset="0"/>
                <a:cs typeface="Arial" pitchFamily="34" charset="0"/>
              </a:rPr>
              <a:pPr>
                <a:defRPr/>
              </a:pPr>
              <a:t>12</a:t>
            </a:fld>
            <a:endParaRPr lang="en-US" sz="1100" dirty="0">
              <a:latin typeface="Arial" pitchFamily="34" charset="0"/>
              <a:cs typeface="Arial" pitchFamily="34" charset="0"/>
            </a:endParaRPr>
          </a:p>
        </p:txBody>
      </p:sp>
      <p:sp>
        <p:nvSpPr>
          <p:cNvPr id="11" name="TextBox 10"/>
          <p:cNvSpPr txBox="1"/>
          <p:nvPr/>
        </p:nvSpPr>
        <p:spPr>
          <a:xfrm>
            <a:off x="285720" y="1219200"/>
            <a:ext cx="8643998" cy="5078313"/>
          </a:xfrm>
          <a:prstGeom prst="rect">
            <a:avLst/>
          </a:prstGeom>
          <a:noFill/>
        </p:spPr>
        <p:txBody>
          <a:bodyPr wrap="square" rtlCol="0">
            <a:spAutoFit/>
          </a:bodyPr>
          <a:lstStyle/>
          <a:p>
            <a:r>
              <a:rPr lang="ro-RO" sz="1200" dirty="0" smtClean="0">
                <a:solidFill>
                  <a:srgbClr val="000000"/>
                </a:solidFill>
                <a:latin typeface="Tahoma" pitchFamily="34" charset="0"/>
                <a:ea typeface="Tahoma" pitchFamily="34" charset="0"/>
                <a:cs typeface="Tahoma" pitchFamily="34" charset="0"/>
              </a:rPr>
              <a:t>Numărul de CV emis pentru 1 MWh:		 </a:t>
            </a:r>
            <a:r>
              <a:rPr lang="ro-RO" sz="1200" dirty="0" smtClean="0">
                <a:solidFill>
                  <a:srgbClr val="000000"/>
                </a:solidFill>
                <a:latin typeface="Tahoma" pitchFamily="34" charset="0"/>
                <a:ea typeface="Tahoma" pitchFamily="34" charset="0"/>
                <a:cs typeface="Tahoma" pitchFamily="34" charset="0"/>
                <a:sym typeface="Wingdings 3"/>
              </a:rPr>
              <a:t></a:t>
            </a:r>
            <a:r>
              <a:rPr lang="ro-RO" sz="1200" dirty="0" smtClean="0">
                <a:solidFill>
                  <a:srgbClr val="000000"/>
                </a:solidFill>
                <a:latin typeface="Tahoma" pitchFamily="34" charset="0"/>
                <a:ea typeface="Tahoma" pitchFamily="34" charset="0"/>
                <a:cs typeface="Tahoma" pitchFamily="34" charset="0"/>
              </a:rPr>
              <a:t> 1CV indiferent de tehnologie</a:t>
            </a:r>
          </a:p>
          <a:p>
            <a:endParaRPr lang="ro-RO" sz="1200" dirty="0" smtClean="0">
              <a:solidFill>
                <a:srgbClr val="000000"/>
              </a:solidFill>
              <a:latin typeface="Tahoma" pitchFamily="34" charset="0"/>
              <a:ea typeface="Tahoma" pitchFamily="34" charset="0"/>
              <a:cs typeface="Tahoma" pitchFamily="34" charset="0"/>
            </a:endParaRPr>
          </a:p>
          <a:p>
            <a:r>
              <a:rPr lang="ro-RO" sz="1200" dirty="0" smtClean="0">
                <a:solidFill>
                  <a:srgbClr val="000000"/>
                </a:solidFill>
                <a:latin typeface="Tahoma" pitchFamily="34" charset="0"/>
                <a:ea typeface="Tahoma" pitchFamily="34" charset="0"/>
                <a:cs typeface="Tahoma" pitchFamily="34" charset="0"/>
              </a:rPr>
              <a:t>Limitele de preț aplicate:			 </a:t>
            </a:r>
            <a:r>
              <a:rPr lang="ro-RO" sz="1200" dirty="0" smtClean="0">
                <a:solidFill>
                  <a:srgbClr val="000000"/>
                </a:solidFill>
                <a:latin typeface="Tahoma" pitchFamily="34" charset="0"/>
                <a:ea typeface="Tahoma" pitchFamily="34" charset="0"/>
                <a:cs typeface="Tahoma" pitchFamily="34" charset="0"/>
                <a:sym typeface="Wingdings 3"/>
              </a:rPr>
              <a:t></a:t>
            </a:r>
            <a:r>
              <a:rPr lang="ro-RO" sz="1200" dirty="0" smtClean="0">
                <a:solidFill>
                  <a:srgbClr val="000000"/>
                </a:solidFill>
                <a:latin typeface="Tahoma" pitchFamily="34" charset="0"/>
                <a:ea typeface="Tahoma" pitchFamily="34" charset="0"/>
                <a:cs typeface="Tahoma" pitchFamily="34" charset="0"/>
              </a:rPr>
              <a:t> 27 ÷ 55 euro</a:t>
            </a:r>
            <a:br>
              <a:rPr lang="ro-RO" sz="1200" dirty="0" smtClean="0">
                <a:solidFill>
                  <a:srgbClr val="000000"/>
                </a:solidFill>
                <a:latin typeface="Tahoma" pitchFamily="34" charset="0"/>
                <a:ea typeface="Tahoma" pitchFamily="34" charset="0"/>
                <a:cs typeface="Tahoma" pitchFamily="34" charset="0"/>
              </a:rPr>
            </a:br>
            <a:r>
              <a:rPr lang="ro-RO" sz="1200" dirty="0" smtClean="0">
                <a:solidFill>
                  <a:srgbClr val="000000"/>
                </a:solidFill>
                <a:latin typeface="Tahoma" pitchFamily="34" charset="0"/>
                <a:ea typeface="Tahoma" pitchFamily="34" charset="0"/>
                <a:cs typeface="Tahoma" pitchFamily="34" charset="0"/>
              </a:rPr>
              <a:t>				 </a:t>
            </a:r>
            <a:r>
              <a:rPr lang="ro-RO" sz="1200" dirty="0" smtClean="0">
                <a:solidFill>
                  <a:srgbClr val="000000"/>
                </a:solidFill>
                <a:latin typeface="Tahoma" pitchFamily="34" charset="0"/>
                <a:ea typeface="Tahoma" pitchFamily="34" charset="0"/>
                <a:cs typeface="Tahoma" pitchFamily="34" charset="0"/>
                <a:sym typeface="Wingdings 3"/>
              </a:rPr>
              <a:t> rata de schimb utilizată: media lunii decembrie a anului </a:t>
            </a:r>
            <a:br>
              <a:rPr lang="ro-RO" sz="1200" dirty="0" smtClean="0">
                <a:solidFill>
                  <a:srgbClr val="000000"/>
                </a:solidFill>
                <a:latin typeface="Tahoma" pitchFamily="34" charset="0"/>
                <a:ea typeface="Tahoma" pitchFamily="34" charset="0"/>
                <a:cs typeface="Tahoma" pitchFamily="34" charset="0"/>
                <a:sym typeface="Wingdings 3"/>
              </a:rPr>
            </a:br>
            <a:r>
              <a:rPr lang="ro-RO" sz="1200" dirty="0" smtClean="0">
                <a:solidFill>
                  <a:srgbClr val="000000"/>
                </a:solidFill>
                <a:latin typeface="Tahoma" pitchFamily="34" charset="0"/>
                <a:ea typeface="Tahoma" pitchFamily="34" charset="0"/>
                <a:cs typeface="Tahoma" pitchFamily="34" charset="0"/>
                <a:sym typeface="Wingdings 3"/>
              </a:rPr>
              <a:t>                                                                                precedent, stabilită de BNR</a:t>
            </a:r>
            <a:br>
              <a:rPr lang="ro-RO" sz="1200" dirty="0" smtClean="0">
                <a:solidFill>
                  <a:srgbClr val="000000"/>
                </a:solidFill>
                <a:latin typeface="Tahoma" pitchFamily="34" charset="0"/>
                <a:ea typeface="Tahoma" pitchFamily="34" charset="0"/>
                <a:cs typeface="Tahoma" pitchFamily="34" charset="0"/>
                <a:sym typeface="Wingdings 3"/>
              </a:rPr>
            </a:br>
            <a:r>
              <a:rPr lang="ro-RO" sz="1200" dirty="0" smtClean="0">
                <a:solidFill>
                  <a:srgbClr val="000000"/>
                </a:solidFill>
                <a:latin typeface="Tahoma" pitchFamily="34" charset="0"/>
                <a:ea typeface="Tahoma" pitchFamily="34" charset="0"/>
                <a:cs typeface="Tahoma" pitchFamily="34" charset="0"/>
                <a:sym typeface="Wingdings 3"/>
              </a:rPr>
              <a:t>				  indexate cu indicele de inflație euro înregistrat ca medie a anului </a:t>
            </a:r>
            <a:br>
              <a:rPr lang="ro-RO" sz="1200" dirty="0" smtClean="0">
                <a:solidFill>
                  <a:srgbClr val="000000"/>
                </a:solidFill>
                <a:latin typeface="Tahoma" pitchFamily="34" charset="0"/>
                <a:ea typeface="Tahoma" pitchFamily="34" charset="0"/>
                <a:cs typeface="Tahoma" pitchFamily="34" charset="0"/>
                <a:sym typeface="Wingdings 3"/>
              </a:rPr>
            </a:br>
            <a:r>
              <a:rPr lang="ro-RO" sz="1200" dirty="0" smtClean="0">
                <a:solidFill>
                  <a:srgbClr val="000000"/>
                </a:solidFill>
                <a:latin typeface="Tahoma" pitchFamily="34" charset="0"/>
                <a:ea typeface="Tahoma" pitchFamily="34" charset="0"/>
                <a:cs typeface="Tahoma" pitchFamily="34" charset="0"/>
                <a:sym typeface="Wingdings 3"/>
              </a:rPr>
              <a:t>                                                                                precedent, pentru zona euro, comunicat oficial de EUROSTAT </a:t>
            </a:r>
            <a:endParaRPr lang="ro-RO" sz="1200" dirty="0" smtClean="0">
              <a:solidFill>
                <a:srgbClr val="000000"/>
              </a:solidFill>
              <a:latin typeface="Tahoma" pitchFamily="34" charset="0"/>
              <a:ea typeface="Tahoma" pitchFamily="34" charset="0"/>
              <a:cs typeface="Tahoma" pitchFamily="34" charset="0"/>
            </a:endParaRPr>
          </a:p>
          <a:p>
            <a:endParaRPr lang="ro-RO" sz="1200" dirty="0" smtClean="0">
              <a:solidFill>
                <a:srgbClr val="000000"/>
              </a:solidFill>
              <a:latin typeface="Tahoma" pitchFamily="34" charset="0"/>
              <a:ea typeface="Tahoma" pitchFamily="34" charset="0"/>
              <a:cs typeface="Tahoma" pitchFamily="34" charset="0"/>
            </a:endParaRPr>
          </a:p>
          <a:p>
            <a:r>
              <a:rPr lang="ro-RO" sz="1200" dirty="0" smtClean="0">
                <a:solidFill>
                  <a:srgbClr val="000000"/>
                </a:solidFill>
                <a:latin typeface="Tahoma" pitchFamily="34" charset="0"/>
                <a:ea typeface="Tahoma" pitchFamily="34" charset="0"/>
                <a:cs typeface="Tahoma" pitchFamily="34" charset="0"/>
              </a:rPr>
              <a:t>Penalizare pentru neîndeplinire cotă obligatorie:	 </a:t>
            </a:r>
            <a:r>
              <a:rPr lang="ro-RO" sz="1200" dirty="0" smtClean="0">
                <a:solidFill>
                  <a:srgbClr val="000000"/>
                </a:solidFill>
                <a:latin typeface="Tahoma" pitchFamily="34" charset="0"/>
                <a:ea typeface="Tahoma" pitchFamily="34" charset="0"/>
                <a:cs typeface="Tahoma" pitchFamily="34" charset="0"/>
                <a:sym typeface="Wingdings 3"/>
              </a:rPr>
              <a:t></a:t>
            </a:r>
            <a:r>
              <a:rPr lang="ro-RO" sz="1200" dirty="0" smtClean="0">
                <a:solidFill>
                  <a:srgbClr val="000000"/>
                </a:solidFill>
                <a:latin typeface="Tahoma" pitchFamily="34" charset="0"/>
                <a:ea typeface="Tahoma" pitchFamily="34" charset="0"/>
                <a:cs typeface="Tahoma" pitchFamily="34" charset="0"/>
              </a:rPr>
              <a:t> 110 euro</a:t>
            </a:r>
          </a:p>
          <a:p>
            <a:r>
              <a:rPr lang="ro-RO" sz="1200" dirty="0" smtClean="0">
                <a:solidFill>
                  <a:srgbClr val="000000"/>
                </a:solidFill>
                <a:latin typeface="Tahoma" pitchFamily="34" charset="0"/>
                <a:ea typeface="Tahoma" pitchFamily="34" charset="0"/>
                <a:cs typeface="Tahoma" pitchFamily="34" charset="0"/>
              </a:rPr>
              <a:t>				 </a:t>
            </a:r>
            <a:r>
              <a:rPr lang="ro-RO" sz="1200" dirty="0" smtClean="0">
                <a:solidFill>
                  <a:srgbClr val="000000"/>
                </a:solidFill>
                <a:latin typeface="Tahoma" pitchFamily="34" charset="0"/>
                <a:ea typeface="Tahoma" pitchFamily="34" charset="0"/>
                <a:cs typeface="Tahoma" pitchFamily="34" charset="0"/>
                <a:sym typeface="Wingdings 3"/>
              </a:rPr>
              <a:t> rata de schimb utilizată: media lunii decembrie a anului </a:t>
            </a:r>
            <a:br>
              <a:rPr lang="ro-RO" sz="1200" dirty="0" smtClean="0">
                <a:solidFill>
                  <a:srgbClr val="000000"/>
                </a:solidFill>
                <a:latin typeface="Tahoma" pitchFamily="34" charset="0"/>
                <a:ea typeface="Tahoma" pitchFamily="34" charset="0"/>
                <a:cs typeface="Tahoma" pitchFamily="34" charset="0"/>
                <a:sym typeface="Wingdings 3"/>
              </a:rPr>
            </a:br>
            <a:r>
              <a:rPr lang="ro-RO" sz="1200" dirty="0" smtClean="0">
                <a:solidFill>
                  <a:srgbClr val="000000"/>
                </a:solidFill>
                <a:latin typeface="Tahoma" pitchFamily="34" charset="0"/>
                <a:ea typeface="Tahoma" pitchFamily="34" charset="0"/>
                <a:cs typeface="Tahoma" pitchFamily="34" charset="0"/>
                <a:sym typeface="Wingdings 3"/>
              </a:rPr>
              <a:t>                                                                                precedent, stabilită de BNR</a:t>
            </a:r>
            <a:br>
              <a:rPr lang="ro-RO" sz="1200" dirty="0" smtClean="0">
                <a:solidFill>
                  <a:srgbClr val="000000"/>
                </a:solidFill>
                <a:latin typeface="Tahoma" pitchFamily="34" charset="0"/>
                <a:ea typeface="Tahoma" pitchFamily="34" charset="0"/>
                <a:cs typeface="Tahoma" pitchFamily="34" charset="0"/>
                <a:sym typeface="Wingdings 3"/>
              </a:rPr>
            </a:br>
            <a:r>
              <a:rPr lang="ro-RO" sz="1200" dirty="0" smtClean="0">
                <a:solidFill>
                  <a:srgbClr val="000000"/>
                </a:solidFill>
                <a:latin typeface="Tahoma" pitchFamily="34" charset="0"/>
                <a:ea typeface="Tahoma" pitchFamily="34" charset="0"/>
                <a:cs typeface="Tahoma" pitchFamily="34" charset="0"/>
                <a:sym typeface="Wingdings 3"/>
              </a:rPr>
              <a:t>				  indexate cu indicele de inflație euro înregistrat ca medie a anului </a:t>
            </a:r>
            <a:br>
              <a:rPr lang="ro-RO" sz="1200" dirty="0" smtClean="0">
                <a:solidFill>
                  <a:srgbClr val="000000"/>
                </a:solidFill>
                <a:latin typeface="Tahoma" pitchFamily="34" charset="0"/>
                <a:ea typeface="Tahoma" pitchFamily="34" charset="0"/>
                <a:cs typeface="Tahoma" pitchFamily="34" charset="0"/>
                <a:sym typeface="Wingdings 3"/>
              </a:rPr>
            </a:br>
            <a:r>
              <a:rPr lang="ro-RO" sz="1200" dirty="0" smtClean="0">
                <a:solidFill>
                  <a:srgbClr val="000000"/>
                </a:solidFill>
                <a:latin typeface="Tahoma" pitchFamily="34" charset="0"/>
                <a:ea typeface="Tahoma" pitchFamily="34" charset="0"/>
                <a:cs typeface="Tahoma" pitchFamily="34" charset="0"/>
                <a:sym typeface="Wingdings 3"/>
              </a:rPr>
              <a:t>                                                                                precedent, pentru zona euro, comunicat oficial de EUROSTAT</a:t>
            </a:r>
            <a:endParaRPr lang="ro-RO" sz="1200" dirty="0" smtClean="0">
              <a:solidFill>
                <a:srgbClr val="000000"/>
              </a:solidFill>
              <a:latin typeface="Tahoma" pitchFamily="34" charset="0"/>
              <a:ea typeface="Tahoma" pitchFamily="34" charset="0"/>
              <a:cs typeface="Tahoma" pitchFamily="34" charset="0"/>
            </a:endParaRPr>
          </a:p>
          <a:p>
            <a:endParaRPr lang="ro-RO" sz="1200" dirty="0" smtClean="0">
              <a:solidFill>
                <a:srgbClr val="000000"/>
              </a:solidFill>
              <a:latin typeface="Tahoma" pitchFamily="34" charset="0"/>
              <a:ea typeface="Tahoma" pitchFamily="34" charset="0"/>
              <a:cs typeface="Tahoma" pitchFamily="34" charset="0"/>
            </a:endParaRPr>
          </a:p>
          <a:p>
            <a:r>
              <a:rPr lang="ro-RO" sz="1200" dirty="0" smtClean="0">
                <a:solidFill>
                  <a:srgbClr val="000000"/>
                </a:solidFill>
                <a:latin typeface="Tahoma" pitchFamily="34" charset="0"/>
                <a:ea typeface="Tahoma" pitchFamily="34" charset="0"/>
                <a:cs typeface="Tahoma" pitchFamily="34" charset="0"/>
              </a:rPr>
              <a:t>Colectare penalizări:			</a:t>
            </a:r>
            <a:r>
              <a:rPr lang="ro-RO" sz="1200" dirty="0" smtClean="0">
                <a:solidFill>
                  <a:srgbClr val="000000"/>
                </a:solidFill>
                <a:latin typeface="Tahoma" pitchFamily="34" charset="0"/>
                <a:ea typeface="Tahoma" pitchFamily="34" charset="0"/>
                <a:cs typeface="Tahoma" pitchFamily="34" charset="0"/>
                <a:sym typeface="Wingdings 3"/>
              </a:rPr>
              <a:t>  CN TRANSELECTRICA SA</a:t>
            </a:r>
            <a:endParaRPr lang="ro-RO" sz="1200" dirty="0" smtClean="0">
              <a:solidFill>
                <a:srgbClr val="000000"/>
              </a:solidFill>
              <a:latin typeface="Tahoma" pitchFamily="34" charset="0"/>
              <a:ea typeface="Tahoma" pitchFamily="34" charset="0"/>
              <a:cs typeface="Tahoma" pitchFamily="34" charset="0"/>
            </a:endParaRPr>
          </a:p>
          <a:p>
            <a:endParaRPr lang="ro-RO" sz="1200" dirty="0" smtClean="0">
              <a:solidFill>
                <a:srgbClr val="000000"/>
              </a:solidFill>
              <a:latin typeface="Tahoma" pitchFamily="34" charset="0"/>
              <a:ea typeface="Tahoma" pitchFamily="34" charset="0"/>
              <a:cs typeface="Tahoma" pitchFamily="34" charset="0"/>
            </a:endParaRPr>
          </a:p>
          <a:p>
            <a:r>
              <a:rPr lang="ro-RO" sz="1200" dirty="0" smtClean="0">
                <a:solidFill>
                  <a:srgbClr val="000000"/>
                </a:solidFill>
                <a:latin typeface="Tahoma" pitchFamily="34" charset="0"/>
                <a:ea typeface="Tahoma" pitchFamily="34" charset="0"/>
                <a:cs typeface="Tahoma" pitchFamily="34" charset="0"/>
              </a:rPr>
              <a:t>Utilizare penalizări:			</a:t>
            </a:r>
            <a:r>
              <a:rPr lang="ro-RO" sz="1200" dirty="0" smtClean="0">
                <a:solidFill>
                  <a:srgbClr val="000000"/>
                </a:solidFill>
                <a:latin typeface="Tahoma" pitchFamily="34" charset="0"/>
                <a:ea typeface="Tahoma" pitchFamily="34" charset="0"/>
                <a:cs typeface="Tahoma" pitchFamily="34" charset="0"/>
                <a:sym typeface="Wingdings 3"/>
              </a:rPr>
              <a:t>  Venit la Fondul pentru Mediu în vederea finanţării producerii </a:t>
            </a:r>
            <a:br>
              <a:rPr lang="ro-RO" sz="1200" dirty="0" smtClean="0">
                <a:solidFill>
                  <a:srgbClr val="000000"/>
                </a:solidFill>
                <a:latin typeface="Tahoma" pitchFamily="34" charset="0"/>
                <a:ea typeface="Tahoma" pitchFamily="34" charset="0"/>
                <a:cs typeface="Tahoma" pitchFamily="34" charset="0"/>
                <a:sym typeface="Wingdings 3"/>
              </a:rPr>
            </a:br>
            <a:r>
              <a:rPr lang="ro-RO" sz="1200" dirty="0" smtClean="0">
                <a:solidFill>
                  <a:srgbClr val="000000"/>
                </a:solidFill>
                <a:latin typeface="Tahoma" pitchFamily="34" charset="0"/>
                <a:ea typeface="Tahoma" pitchFamily="34" charset="0"/>
                <a:cs typeface="Tahoma" pitchFamily="34" charset="0"/>
                <a:sym typeface="Wingdings 3"/>
              </a:rPr>
              <a:t>                                                                                </a:t>
            </a:r>
            <a:r>
              <a:rPr lang="ro-RO" sz="1200" dirty="0" smtClean="0">
                <a:solidFill>
                  <a:srgbClr val="000000"/>
                </a:solidFill>
                <a:latin typeface="Tahoma" pitchFamily="34" charset="0"/>
                <a:ea typeface="Tahoma" pitchFamily="34" charset="0"/>
                <a:cs typeface="Tahoma" pitchFamily="34" charset="0"/>
                <a:sym typeface="Wingdings 3"/>
              </a:rPr>
              <a:t>de </a:t>
            </a:r>
            <a:r>
              <a:rPr lang="ro-RO" sz="1200" dirty="0" smtClean="0">
                <a:solidFill>
                  <a:srgbClr val="000000"/>
                </a:solidFill>
                <a:latin typeface="Tahoma" pitchFamily="34" charset="0"/>
                <a:ea typeface="Tahoma" pitchFamily="34" charset="0"/>
                <a:cs typeface="Tahoma" pitchFamily="34" charset="0"/>
                <a:sym typeface="Wingdings 3"/>
              </a:rPr>
              <a:t>E-SRE de către persoane fizice care investesc în </a:t>
            </a:r>
            <a:br>
              <a:rPr lang="ro-RO" sz="1200" dirty="0" smtClean="0">
                <a:solidFill>
                  <a:srgbClr val="000000"/>
                </a:solidFill>
                <a:latin typeface="Tahoma" pitchFamily="34" charset="0"/>
                <a:ea typeface="Tahoma" pitchFamily="34" charset="0"/>
                <a:cs typeface="Tahoma" pitchFamily="34" charset="0"/>
                <a:sym typeface="Wingdings 3"/>
              </a:rPr>
            </a:br>
            <a:r>
              <a:rPr lang="ro-RO" sz="1200" dirty="0" smtClean="0">
                <a:solidFill>
                  <a:srgbClr val="000000"/>
                </a:solidFill>
                <a:latin typeface="Tahoma" pitchFamily="34" charset="0"/>
                <a:ea typeface="Tahoma" pitchFamily="34" charset="0"/>
                <a:cs typeface="Tahoma" pitchFamily="34" charset="0"/>
                <a:sym typeface="Wingdings 3"/>
              </a:rPr>
              <a:t>                				    capacităţi de până la 100 kW</a:t>
            </a:r>
            <a:endParaRPr lang="ro-RO" sz="1200" dirty="0" smtClean="0">
              <a:solidFill>
                <a:srgbClr val="000000"/>
              </a:solidFill>
              <a:latin typeface="Tahoma" pitchFamily="34" charset="0"/>
              <a:ea typeface="Tahoma" pitchFamily="34" charset="0"/>
              <a:cs typeface="Tahoma" pitchFamily="34" charset="0"/>
            </a:endParaRPr>
          </a:p>
          <a:p>
            <a:endParaRPr lang="ro-RO" sz="1200" dirty="0" smtClean="0">
              <a:solidFill>
                <a:srgbClr val="000000"/>
              </a:solidFill>
              <a:latin typeface="Tahoma" pitchFamily="34" charset="0"/>
              <a:ea typeface="Tahoma" pitchFamily="34" charset="0"/>
              <a:cs typeface="Tahoma" pitchFamily="34" charset="0"/>
            </a:endParaRPr>
          </a:p>
          <a:p>
            <a:r>
              <a:rPr lang="ro-RO" sz="1200" dirty="0" smtClean="0">
                <a:solidFill>
                  <a:srgbClr val="000000"/>
                </a:solidFill>
                <a:latin typeface="Tahoma" pitchFamily="34" charset="0"/>
                <a:ea typeface="Tahoma" pitchFamily="34" charset="0"/>
                <a:cs typeface="Tahoma" pitchFamily="34" charset="0"/>
              </a:rPr>
              <a:t>Durată aplicare schemă de susținere:		</a:t>
            </a:r>
            <a:r>
              <a:rPr lang="ro-RO" sz="1200" dirty="0" smtClean="0">
                <a:solidFill>
                  <a:srgbClr val="000000"/>
                </a:solidFill>
                <a:latin typeface="Tahoma" pitchFamily="34" charset="0"/>
                <a:ea typeface="Tahoma" pitchFamily="34" charset="0"/>
                <a:cs typeface="Tahoma" pitchFamily="34" charset="0"/>
                <a:sym typeface="Wingdings 3"/>
              </a:rPr>
              <a:t>  15 ani pentru instalaţiile noi</a:t>
            </a:r>
            <a:br>
              <a:rPr lang="ro-RO" sz="1200" dirty="0" smtClean="0">
                <a:solidFill>
                  <a:srgbClr val="000000"/>
                </a:solidFill>
                <a:latin typeface="Tahoma" pitchFamily="34" charset="0"/>
                <a:ea typeface="Tahoma" pitchFamily="34" charset="0"/>
                <a:cs typeface="Tahoma" pitchFamily="34" charset="0"/>
                <a:sym typeface="Wingdings 3"/>
              </a:rPr>
            </a:br>
            <a:r>
              <a:rPr lang="ro-RO" sz="1200" dirty="0" smtClean="0">
                <a:solidFill>
                  <a:srgbClr val="000000"/>
                </a:solidFill>
                <a:latin typeface="Tahoma" pitchFamily="34" charset="0"/>
                <a:ea typeface="Tahoma" pitchFamily="34" charset="0"/>
                <a:cs typeface="Tahoma" pitchFamily="34" charset="0"/>
                <a:sym typeface="Wingdings 3"/>
              </a:rPr>
              <a:t>				  10 ani pentru centralele hidroelectrice cu putere instalată de </a:t>
            </a:r>
            <a:br>
              <a:rPr lang="ro-RO" sz="1200" dirty="0" smtClean="0">
                <a:solidFill>
                  <a:srgbClr val="000000"/>
                </a:solidFill>
                <a:latin typeface="Tahoma" pitchFamily="34" charset="0"/>
                <a:ea typeface="Tahoma" pitchFamily="34" charset="0"/>
                <a:cs typeface="Tahoma" pitchFamily="34" charset="0"/>
                <a:sym typeface="Wingdings 3"/>
              </a:rPr>
            </a:br>
            <a:r>
              <a:rPr lang="ro-RO" sz="1200" dirty="0" smtClean="0">
                <a:solidFill>
                  <a:srgbClr val="000000"/>
                </a:solidFill>
                <a:latin typeface="Tahoma" pitchFamily="34" charset="0"/>
                <a:ea typeface="Tahoma" pitchFamily="34" charset="0"/>
                <a:cs typeface="Tahoma" pitchFamily="34" charset="0"/>
                <a:sym typeface="Wingdings 3"/>
              </a:rPr>
              <a:t>                                                                                 cel mult 10 MW, retehnologizate						                      7 ani pentru centralele utilizate pe teritoriul altor state</a:t>
            </a:r>
            <a:br>
              <a:rPr lang="ro-RO" sz="1200" dirty="0" smtClean="0">
                <a:solidFill>
                  <a:srgbClr val="000000"/>
                </a:solidFill>
                <a:latin typeface="Tahoma" pitchFamily="34" charset="0"/>
                <a:ea typeface="Tahoma" pitchFamily="34" charset="0"/>
                <a:cs typeface="Tahoma" pitchFamily="34" charset="0"/>
                <a:sym typeface="Wingdings 3"/>
              </a:rPr>
            </a:br>
            <a:r>
              <a:rPr lang="ro-RO" sz="1200" dirty="0" smtClean="0">
                <a:solidFill>
                  <a:srgbClr val="000000"/>
                </a:solidFill>
                <a:latin typeface="Tahoma" pitchFamily="34" charset="0"/>
                <a:ea typeface="Tahoma" pitchFamily="34" charset="0"/>
                <a:cs typeface="Tahoma" pitchFamily="34" charset="0"/>
                <a:sym typeface="Wingdings 3"/>
              </a:rPr>
              <a:t>				   punerile în funcţiune/retehnologizările până la sfârşitul anului 2016</a:t>
            </a:r>
            <a:br>
              <a:rPr lang="ro-RO" sz="1200" dirty="0" smtClean="0">
                <a:solidFill>
                  <a:srgbClr val="000000"/>
                </a:solidFill>
                <a:latin typeface="Tahoma" pitchFamily="34" charset="0"/>
                <a:ea typeface="Tahoma" pitchFamily="34" charset="0"/>
                <a:cs typeface="Tahoma" pitchFamily="34" charset="0"/>
                <a:sym typeface="Wingdings 3"/>
              </a:rPr>
            </a:br>
            <a:r>
              <a:rPr lang="ro-RO" sz="1200" dirty="0" smtClean="0">
                <a:solidFill>
                  <a:srgbClr val="000000"/>
                </a:solidFill>
                <a:latin typeface="Tahoma" pitchFamily="34" charset="0"/>
                <a:ea typeface="Tahoma" pitchFamily="34" charset="0"/>
                <a:cs typeface="Tahoma" pitchFamily="34" charset="0"/>
                <a:sym typeface="Wingdings 3"/>
              </a:rPr>
              <a:t>				</a:t>
            </a:r>
            <a:endParaRPr lang="ro-RO" sz="1200" dirty="0">
              <a:solidFill>
                <a:srgbClr val="000000"/>
              </a:solidFill>
              <a:latin typeface="Tahoma" pitchFamily="34" charset="0"/>
              <a:ea typeface="Tahoma" pitchFamily="34" charset="0"/>
              <a:cs typeface="Tahoma" pitchFamily="34" charset="0"/>
            </a:endParaRPr>
          </a:p>
        </p:txBody>
      </p:sp>
      <p:sp>
        <p:nvSpPr>
          <p:cNvPr id="14" name="TextBox 13"/>
          <p:cNvSpPr txBox="1">
            <a:spLocks noChangeArrowheads="1"/>
          </p:cNvSpPr>
          <p:nvPr/>
        </p:nvSpPr>
        <p:spPr bwMode="auto">
          <a:xfrm>
            <a:off x="549800" y="6324600"/>
            <a:ext cx="8458200" cy="261610"/>
          </a:xfrm>
          <a:prstGeom prst="rect">
            <a:avLst/>
          </a:prstGeom>
          <a:noFill/>
          <a:ln w="9525">
            <a:noFill/>
            <a:miter lim="800000"/>
            <a:headEnd/>
            <a:tailEnd/>
          </a:ln>
        </p:spPr>
        <p:txBody>
          <a:bodyPr>
            <a:spAutoFit/>
          </a:bodyPr>
          <a:lstStyle/>
          <a:p>
            <a:pPr>
              <a:spcBef>
                <a:spcPct val="50000"/>
              </a:spcBef>
            </a:pPr>
            <a:r>
              <a:rPr lang="it-IT" sz="1100" dirty="0" smtClean="0"/>
              <a:t>Sursele regenerabile de energie, o şansă pentru România</a:t>
            </a:r>
            <a:r>
              <a:rPr lang="ro-RO" sz="1100" dirty="0" smtClean="0"/>
              <a:t> </a:t>
            </a:r>
            <a:r>
              <a:rPr lang="ro-RO" sz="1100" dirty="0" smtClean="0"/>
              <a:t>/ 14 </a:t>
            </a:r>
            <a:r>
              <a:rPr lang="en-US" sz="1100" dirty="0" err="1" smtClean="0"/>
              <a:t>noiembrie</a:t>
            </a:r>
            <a:r>
              <a:rPr lang="ro-RO" sz="1100" dirty="0" smtClean="0"/>
              <a:t> 2011 / </a:t>
            </a:r>
            <a:r>
              <a:rPr lang="ro-RO" sz="1100" dirty="0" smtClean="0"/>
              <a:t>Hilton, București</a:t>
            </a:r>
            <a:endParaRPr lang="en-US" sz="11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19"/>
          <p:cNvSpPr>
            <a:spLocks noChangeArrowheads="1"/>
          </p:cNvSpPr>
          <p:nvPr/>
        </p:nvSpPr>
        <p:spPr bwMode="auto">
          <a:xfrm>
            <a:off x="457200" y="1040425"/>
            <a:ext cx="8305800" cy="600164"/>
          </a:xfrm>
          <a:prstGeom prst="rect">
            <a:avLst/>
          </a:prstGeom>
          <a:noFill/>
          <a:ln w="9525">
            <a:noFill/>
            <a:miter lim="800000"/>
            <a:headEnd/>
            <a:tailEnd/>
          </a:ln>
        </p:spPr>
        <p:txBody>
          <a:bodyPr>
            <a:spAutoFit/>
          </a:bodyPr>
          <a:lstStyle/>
          <a:p>
            <a:r>
              <a:rPr lang="ro-RO" sz="1100" b="1" dirty="0">
                <a:latin typeface="Tahoma" pitchFamily="34" charset="0"/>
              </a:rPr>
              <a:t>OUG 88/12.10.2011 privind modificarea și completarea Legii nr. 220/2008 pentru stabilirea sistemului de promovare a producerii energiei din surse regenerabile de energie, republicată, cu modificările și completările </a:t>
            </a:r>
            <a:r>
              <a:rPr lang="ro-RO" sz="1100" b="1" dirty="0" smtClean="0">
                <a:latin typeface="Tahoma" pitchFamily="34" charset="0"/>
              </a:rPr>
              <a:t>ulterioare</a:t>
            </a:r>
            <a:endParaRPr lang="ro-RO" sz="1100" b="1" dirty="0">
              <a:latin typeface="Tahoma" pitchFamily="34" charset="0"/>
            </a:endParaRPr>
          </a:p>
        </p:txBody>
      </p:sp>
      <p:grpSp>
        <p:nvGrpSpPr>
          <p:cNvPr id="3" name="Group 1"/>
          <p:cNvGrpSpPr>
            <a:grpSpLocks/>
          </p:cNvGrpSpPr>
          <p:nvPr/>
        </p:nvGrpSpPr>
        <p:grpSpPr bwMode="auto">
          <a:xfrm>
            <a:off x="649224" y="137160"/>
            <a:ext cx="7848600" cy="762000"/>
            <a:chOff x="685800" y="76200"/>
            <a:chExt cx="7848600" cy="762000"/>
          </a:xfrm>
        </p:grpSpPr>
        <p:pic>
          <p:nvPicPr>
            <p:cNvPr id="9" name="Picture 3"/>
            <p:cNvPicPr>
              <a:picLocks noChangeAspect="1"/>
            </p:cNvPicPr>
            <p:nvPr/>
          </p:nvPicPr>
          <p:blipFill>
            <a:blip r:embed="rId2"/>
            <a:srcRect/>
            <a:stretch>
              <a:fillRect/>
            </a:stretch>
          </p:blipFill>
          <p:spPr bwMode="auto">
            <a:xfrm>
              <a:off x="685800" y="76200"/>
              <a:ext cx="3621088" cy="762000"/>
            </a:xfrm>
            <a:prstGeom prst="rect">
              <a:avLst/>
            </a:prstGeom>
            <a:noFill/>
            <a:ln w="9525">
              <a:noFill/>
              <a:miter lim="800000"/>
              <a:headEnd/>
              <a:tailEnd/>
            </a:ln>
          </p:spPr>
        </p:pic>
        <p:cxnSp>
          <p:nvCxnSpPr>
            <p:cNvPr id="10" name="Straight Connector 9"/>
            <p:cNvCxnSpPr/>
            <p:nvPr/>
          </p:nvCxnSpPr>
          <p:spPr bwMode="auto">
            <a:xfrm rot="10800000">
              <a:off x="685800" y="798576"/>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grpSp>
      <p:cxnSp>
        <p:nvCxnSpPr>
          <p:cNvPr id="12" name="Straight Connector 11"/>
          <p:cNvCxnSpPr/>
          <p:nvPr/>
        </p:nvCxnSpPr>
        <p:spPr>
          <a:xfrm>
            <a:off x="649224" y="6309360"/>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a:xfrm>
            <a:off x="6796275" y="6321034"/>
            <a:ext cx="2133600" cy="265176"/>
          </a:xfrm>
        </p:spPr>
        <p:txBody>
          <a:bodyPr/>
          <a:lstStyle/>
          <a:p>
            <a:pPr>
              <a:defRPr/>
            </a:pPr>
            <a:fld id="{17643C47-F3B1-4A9D-AEE2-F2DB36BE080B}" type="slidenum">
              <a:rPr lang="en-US" sz="1100" smtClean="0">
                <a:latin typeface="Arial" pitchFamily="34" charset="0"/>
                <a:cs typeface="Arial" pitchFamily="34" charset="0"/>
              </a:rPr>
              <a:pPr>
                <a:defRPr/>
              </a:pPr>
              <a:t>13</a:t>
            </a:fld>
            <a:endParaRPr lang="en-US" sz="1100" dirty="0">
              <a:latin typeface="Arial" pitchFamily="34" charset="0"/>
              <a:cs typeface="Arial" pitchFamily="34" charset="0"/>
            </a:endParaRPr>
          </a:p>
        </p:txBody>
      </p:sp>
      <p:sp>
        <p:nvSpPr>
          <p:cNvPr id="13" name="TextBox 12"/>
          <p:cNvSpPr txBox="1"/>
          <p:nvPr/>
        </p:nvSpPr>
        <p:spPr>
          <a:xfrm>
            <a:off x="500034" y="1792123"/>
            <a:ext cx="8286808" cy="4385816"/>
          </a:xfrm>
          <a:prstGeom prst="rect">
            <a:avLst/>
          </a:prstGeom>
          <a:noFill/>
        </p:spPr>
        <p:txBody>
          <a:bodyPr wrap="square" rtlCol="0">
            <a:spAutoFit/>
          </a:bodyPr>
          <a:lstStyle/>
          <a:p>
            <a:pPr>
              <a:spcBef>
                <a:spcPts val="600"/>
              </a:spcBef>
            </a:pPr>
            <a:r>
              <a:rPr lang="ro-RO" sz="1400" u="sng" dirty="0" smtClean="0">
                <a:solidFill>
                  <a:srgbClr val="000000"/>
                </a:solidFill>
                <a:latin typeface="Tahoma" pitchFamily="34" charset="0"/>
                <a:ea typeface="Tahoma" pitchFamily="34" charset="0"/>
                <a:cs typeface="Tahoma" pitchFamily="34" charset="0"/>
              </a:rPr>
              <a:t>Sunt definite suplimentar: </a:t>
            </a:r>
          </a:p>
          <a:p>
            <a:pPr lvl="1">
              <a:lnSpc>
                <a:spcPct val="150000"/>
              </a:lnSpc>
              <a:buFont typeface="Wingdings 3"/>
              <a:buChar char="¾"/>
            </a:pPr>
            <a:r>
              <a:rPr lang="ro-RO" sz="1200" dirty="0" smtClean="0">
                <a:solidFill>
                  <a:srgbClr val="000000"/>
                </a:solidFill>
                <a:latin typeface="Tahoma" pitchFamily="34" charset="0"/>
                <a:ea typeface="Tahoma" pitchFamily="34" charset="0"/>
                <a:cs typeface="Tahoma" pitchFamily="34" charset="0"/>
              </a:rPr>
              <a:t>Centrala electrică multicombustibil </a:t>
            </a:r>
          </a:p>
          <a:p>
            <a:pPr lvl="1">
              <a:lnSpc>
                <a:spcPct val="150000"/>
              </a:lnSpc>
              <a:buFont typeface="Wingdings 3"/>
              <a:buChar char="¾"/>
            </a:pPr>
            <a:r>
              <a:rPr lang="ro-RO" sz="1200" dirty="0" smtClean="0">
                <a:solidFill>
                  <a:srgbClr val="000000"/>
                </a:solidFill>
                <a:latin typeface="Tahoma" pitchFamily="34" charset="0"/>
                <a:ea typeface="Tahoma" pitchFamily="34" charset="0"/>
                <a:cs typeface="Tahoma" pitchFamily="34" charset="0"/>
              </a:rPr>
              <a:t> supracompensare</a:t>
            </a:r>
          </a:p>
          <a:p>
            <a:pPr lvl="1">
              <a:lnSpc>
                <a:spcPct val="150000"/>
              </a:lnSpc>
              <a:buFont typeface="Wingdings 3"/>
              <a:buChar char="¾"/>
            </a:pPr>
            <a:r>
              <a:rPr lang="ro-RO" sz="1200" dirty="0" smtClean="0">
                <a:solidFill>
                  <a:srgbClr val="000000"/>
                </a:solidFill>
                <a:latin typeface="Tahoma" pitchFamily="34" charset="0"/>
                <a:ea typeface="Tahoma" pitchFamily="34" charset="0"/>
                <a:cs typeface="Tahoma" pitchFamily="34" charset="0"/>
              </a:rPr>
              <a:t> analiza cost-beneficiu</a:t>
            </a:r>
          </a:p>
          <a:p>
            <a:pPr lvl="1">
              <a:lnSpc>
                <a:spcPct val="150000"/>
              </a:lnSpc>
              <a:buFont typeface="Wingdings 3"/>
              <a:buChar char="¾"/>
            </a:pPr>
            <a:r>
              <a:rPr lang="ro-RO" sz="1200" dirty="0" smtClean="0">
                <a:solidFill>
                  <a:srgbClr val="000000"/>
                </a:solidFill>
                <a:latin typeface="Tahoma" pitchFamily="34" charset="0"/>
                <a:ea typeface="Tahoma" pitchFamily="34" charset="0"/>
                <a:cs typeface="Tahoma" pitchFamily="34" charset="0"/>
              </a:rPr>
              <a:t> rata internă de rentabilitate</a:t>
            </a:r>
          </a:p>
          <a:p>
            <a:pPr lvl="1">
              <a:lnSpc>
                <a:spcPct val="150000"/>
              </a:lnSpc>
              <a:buFont typeface="Wingdings 3"/>
              <a:buChar char="¾"/>
            </a:pPr>
            <a:r>
              <a:rPr lang="ro-RO" sz="1200" dirty="0" smtClean="0">
                <a:solidFill>
                  <a:srgbClr val="000000"/>
                </a:solidFill>
                <a:latin typeface="Tahoma" pitchFamily="34" charset="0"/>
                <a:ea typeface="Tahoma" pitchFamily="34" charset="0"/>
                <a:cs typeface="Tahoma" pitchFamily="34" charset="0"/>
              </a:rPr>
              <a:t> culturi energetice</a:t>
            </a:r>
          </a:p>
          <a:p>
            <a:pPr lvl="1">
              <a:lnSpc>
                <a:spcPct val="150000"/>
              </a:lnSpc>
              <a:buFont typeface="Wingdings 3"/>
              <a:buChar char="¾"/>
            </a:pPr>
            <a:r>
              <a:rPr lang="ro-RO" sz="1200" dirty="0" smtClean="0">
                <a:solidFill>
                  <a:srgbClr val="000000"/>
                </a:solidFill>
                <a:latin typeface="Tahoma" pitchFamily="34" charset="0"/>
                <a:ea typeface="Tahoma" pitchFamily="34" charset="0"/>
                <a:cs typeface="Tahoma" pitchFamily="34" charset="0"/>
              </a:rPr>
              <a:t> acces prioritar la reţele al energiei electrice din surse regenerabile</a:t>
            </a:r>
          </a:p>
          <a:p>
            <a:pPr lvl="1">
              <a:lnSpc>
                <a:spcPct val="150000"/>
              </a:lnSpc>
              <a:buFont typeface="Wingdings 3"/>
              <a:buChar char="¾"/>
            </a:pPr>
            <a:r>
              <a:rPr lang="ro-RO" sz="1200" dirty="0" smtClean="0">
                <a:solidFill>
                  <a:srgbClr val="000000"/>
                </a:solidFill>
                <a:latin typeface="Tahoma" pitchFamily="34" charset="0"/>
                <a:ea typeface="Tahoma" pitchFamily="34" charset="0"/>
                <a:cs typeface="Tahoma" pitchFamily="34" charset="0"/>
              </a:rPr>
              <a:t> acces garantat la reţele al energiei electrice din surse regenerabile</a:t>
            </a:r>
          </a:p>
          <a:p>
            <a:pPr lvl="1">
              <a:buFont typeface="Wingdings 3"/>
              <a:buChar char="¾"/>
            </a:pPr>
            <a:endParaRPr lang="ro-RO" sz="1200" dirty="0" smtClean="0">
              <a:solidFill>
                <a:srgbClr val="000000"/>
              </a:solidFill>
              <a:latin typeface="Tahoma" pitchFamily="34" charset="0"/>
              <a:ea typeface="Tahoma" pitchFamily="34" charset="0"/>
              <a:cs typeface="Tahoma" pitchFamily="34" charset="0"/>
            </a:endParaRPr>
          </a:p>
          <a:p>
            <a:pPr>
              <a:spcBef>
                <a:spcPts val="600"/>
              </a:spcBef>
            </a:pPr>
            <a:r>
              <a:rPr lang="ro-RO" sz="1400" u="sng" dirty="0" smtClean="0">
                <a:solidFill>
                  <a:srgbClr val="000000"/>
                </a:solidFill>
                <a:latin typeface="Tahoma" pitchFamily="34" charset="0"/>
                <a:ea typeface="Tahoma" pitchFamily="34" charset="0"/>
                <a:cs typeface="Tahoma" pitchFamily="34" charset="0"/>
              </a:rPr>
              <a:t>Prevederi suplimentare față de Legea 220/2008 republicată:</a:t>
            </a:r>
            <a:r>
              <a:rPr lang="ro-RO" sz="1400" dirty="0" smtClean="0">
                <a:solidFill>
                  <a:srgbClr val="000000"/>
                </a:solidFill>
                <a:latin typeface="Tahoma" pitchFamily="34" charset="0"/>
                <a:ea typeface="Tahoma" pitchFamily="34" charset="0"/>
                <a:cs typeface="Tahoma" pitchFamily="34" charset="0"/>
              </a:rPr>
              <a:t> </a:t>
            </a:r>
          </a:p>
          <a:p>
            <a:pPr lvl="1">
              <a:lnSpc>
                <a:spcPct val="150000"/>
              </a:lnSpc>
            </a:pPr>
            <a:r>
              <a:rPr lang="ro-RO" sz="1200" dirty="0" smtClean="0">
                <a:solidFill>
                  <a:srgbClr val="000000"/>
                </a:solidFill>
                <a:latin typeface="Tahoma" pitchFamily="34" charset="0"/>
                <a:ea typeface="Tahoma" pitchFamily="34" charset="0"/>
                <a:cs typeface="Tahoma" pitchFamily="34" charset="0"/>
              </a:rPr>
              <a:t> </a:t>
            </a:r>
            <a:r>
              <a:rPr lang="ro-RO" sz="1200" dirty="0" smtClean="0">
                <a:solidFill>
                  <a:srgbClr val="000000"/>
                </a:solidFill>
                <a:latin typeface="Tahoma" pitchFamily="34" charset="0"/>
                <a:ea typeface="Tahoma" pitchFamily="34" charset="0"/>
                <a:cs typeface="Tahoma" pitchFamily="34" charset="0"/>
                <a:sym typeface="Wingdings 3"/>
              </a:rPr>
              <a:t> </a:t>
            </a:r>
            <a:r>
              <a:rPr lang="ro-RO" sz="1200" dirty="0" smtClean="0">
                <a:solidFill>
                  <a:srgbClr val="000000"/>
                </a:solidFill>
                <a:latin typeface="Tahoma" pitchFamily="34" charset="0"/>
                <a:ea typeface="Tahoma" pitchFamily="34" charset="0"/>
                <a:cs typeface="Tahoma" pitchFamily="34" charset="0"/>
              </a:rPr>
              <a:t>În cazul producătorilor de energie din surse regenerabile care au beneficiat de certificate verzi anterior aplicării </a:t>
            </a:r>
            <a:br>
              <a:rPr lang="ro-RO" sz="1200" dirty="0" smtClean="0">
                <a:solidFill>
                  <a:srgbClr val="000000"/>
                </a:solidFill>
                <a:latin typeface="Tahoma" pitchFamily="34" charset="0"/>
                <a:ea typeface="Tahoma" pitchFamily="34" charset="0"/>
                <a:cs typeface="Tahoma" pitchFamily="34" charset="0"/>
              </a:rPr>
            </a:br>
            <a:r>
              <a:rPr lang="ro-RO" sz="1200" dirty="0" smtClean="0">
                <a:solidFill>
                  <a:srgbClr val="000000"/>
                </a:solidFill>
                <a:latin typeface="Tahoma" pitchFamily="34" charset="0"/>
                <a:ea typeface="Tahoma" pitchFamily="34" charset="0"/>
                <a:cs typeface="Tahoma" pitchFamily="34" charset="0"/>
              </a:rPr>
              <a:t>    sistemului de promovare prevăzut de prezenta lege, duratele de aplicare prevăzute în lege se vor diminua </a:t>
            </a:r>
            <a:br>
              <a:rPr lang="ro-RO" sz="1200" dirty="0" smtClean="0">
                <a:solidFill>
                  <a:srgbClr val="000000"/>
                </a:solidFill>
                <a:latin typeface="Tahoma" pitchFamily="34" charset="0"/>
                <a:ea typeface="Tahoma" pitchFamily="34" charset="0"/>
                <a:cs typeface="Tahoma" pitchFamily="34" charset="0"/>
              </a:rPr>
            </a:br>
            <a:r>
              <a:rPr lang="ro-RO" sz="1200" dirty="0" smtClean="0">
                <a:solidFill>
                  <a:srgbClr val="000000"/>
                </a:solidFill>
                <a:latin typeface="Tahoma" pitchFamily="34" charset="0"/>
                <a:ea typeface="Tahoma" pitchFamily="34" charset="0"/>
                <a:cs typeface="Tahoma" pitchFamily="34" charset="0"/>
              </a:rPr>
              <a:t>    corespunzător cu perioadele pentru care aceştia au beneficiat deja de certificate verzi.</a:t>
            </a:r>
          </a:p>
          <a:p>
            <a:pPr lvl="1">
              <a:lnSpc>
                <a:spcPct val="150000"/>
              </a:lnSpc>
            </a:pPr>
            <a:r>
              <a:rPr lang="ro-RO" sz="1200" dirty="0" smtClean="0">
                <a:solidFill>
                  <a:srgbClr val="000000"/>
                </a:solidFill>
                <a:latin typeface="Tahoma" pitchFamily="34" charset="0"/>
                <a:ea typeface="Tahoma" pitchFamily="34" charset="0"/>
                <a:cs typeface="Tahoma" pitchFamily="34" charset="0"/>
                <a:sym typeface="Wingdings 3"/>
              </a:rPr>
              <a:t>  Producătorii de energie electrică din sursele regenerabile de energie : </a:t>
            </a:r>
            <a:r>
              <a:rPr lang="ro-RO" sz="1200" dirty="0" smtClean="0">
                <a:solidFill>
                  <a:schemeClr val="accent6">
                    <a:lumMod val="75000"/>
                  </a:schemeClr>
                </a:solidFill>
                <a:latin typeface="Tahoma" pitchFamily="34" charset="0"/>
                <a:ea typeface="Tahoma" pitchFamily="34" charset="0"/>
                <a:cs typeface="Tahoma" pitchFamily="34" charset="0"/>
                <a:sym typeface="Wingdings 3"/>
              </a:rPr>
              <a:t>biomasă, biolichide, biogaz</a:t>
            </a:r>
            <a:r>
              <a:rPr lang="ro-RO" sz="1200" dirty="0" smtClean="0">
                <a:solidFill>
                  <a:srgbClr val="000000"/>
                </a:solidFill>
                <a:latin typeface="Tahoma" pitchFamily="34" charset="0"/>
                <a:ea typeface="Tahoma" pitchFamily="34" charset="0"/>
                <a:cs typeface="Tahoma" pitchFamily="34" charset="0"/>
                <a:sym typeface="Wingdings 3"/>
              </a:rPr>
              <a:t>, pot </a:t>
            </a:r>
            <a:br>
              <a:rPr lang="ro-RO" sz="1200" dirty="0" smtClean="0">
                <a:solidFill>
                  <a:srgbClr val="000000"/>
                </a:solidFill>
                <a:latin typeface="Tahoma" pitchFamily="34" charset="0"/>
                <a:ea typeface="Tahoma" pitchFamily="34" charset="0"/>
                <a:cs typeface="Tahoma" pitchFamily="34" charset="0"/>
                <a:sym typeface="Wingdings 3"/>
              </a:rPr>
            </a:br>
            <a:r>
              <a:rPr lang="ro-RO" sz="1200" dirty="0" smtClean="0">
                <a:solidFill>
                  <a:srgbClr val="000000"/>
                </a:solidFill>
                <a:latin typeface="Tahoma" pitchFamily="34" charset="0"/>
                <a:ea typeface="Tahoma" pitchFamily="34" charset="0"/>
                <a:cs typeface="Tahoma" pitchFamily="34" charset="0"/>
                <a:sym typeface="Wingdings 3"/>
              </a:rPr>
              <a:t>    beneficia de sistemul de promovare stabilit prin prezenta lege numai dacă deţin certificate care atestă originea </a:t>
            </a:r>
            <a:br>
              <a:rPr lang="ro-RO" sz="1200" dirty="0" smtClean="0">
                <a:solidFill>
                  <a:srgbClr val="000000"/>
                </a:solidFill>
                <a:latin typeface="Tahoma" pitchFamily="34" charset="0"/>
                <a:ea typeface="Tahoma" pitchFamily="34" charset="0"/>
                <a:cs typeface="Tahoma" pitchFamily="34" charset="0"/>
                <a:sym typeface="Wingdings 3"/>
              </a:rPr>
            </a:br>
            <a:r>
              <a:rPr lang="ro-RO" sz="1200" dirty="0" smtClean="0">
                <a:solidFill>
                  <a:srgbClr val="000000"/>
                </a:solidFill>
                <a:latin typeface="Tahoma" pitchFamily="34" charset="0"/>
                <a:ea typeface="Tahoma" pitchFamily="34" charset="0"/>
                <a:cs typeface="Tahoma" pitchFamily="34" charset="0"/>
                <a:sym typeface="Wingdings 3"/>
              </a:rPr>
              <a:t>    acestor surse, </a:t>
            </a:r>
            <a:r>
              <a:rPr lang="ro-RO" sz="1200" dirty="0" smtClean="0">
                <a:solidFill>
                  <a:schemeClr val="accent6">
                    <a:lumMod val="75000"/>
                  </a:schemeClr>
                </a:solidFill>
                <a:latin typeface="Tahoma" pitchFamily="34" charset="0"/>
                <a:ea typeface="Tahoma" pitchFamily="34" charset="0"/>
                <a:cs typeface="Tahoma" pitchFamily="34" charset="0"/>
                <a:sym typeface="Wingdings 3"/>
              </a:rPr>
              <a:t>emise de organisme acreditate</a:t>
            </a:r>
            <a:r>
              <a:rPr lang="ro-RO" sz="1200" dirty="0" smtClean="0">
                <a:solidFill>
                  <a:srgbClr val="000000"/>
                </a:solidFill>
                <a:latin typeface="Tahoma" pitchFamily="34" charset="0"/>
                <a:ea typeface="Tahoma" pitchFamily="34" charset="0"/>
                <a:cs typeface="Tahoma" pitchFamily="34" charset="0"/>
                <a:sym typeface="Wingdings 3"/>
              </a:rPr>
              <a:t>.</a:t>
            </a:r>
            <a:endParaRPr lang="ro-RO" dirty="0">
              <a:solidFill>
                <a:srgbClr val="000000"/>
              </a:solidFill>
              <a:latin typeface="Tahoma" pitchFamily="34" charset="0"/>
              <a:ea typeface="Tahoma" pitchFamily="34" charset="0"/>
              <a:cs typeface="Tahoma" pitchFamily="34" charset="0"/>
            </a:endParaRPr>
          </a:p>
        </p:txBody>
      </p:sp>
      <p:sp>
        <p:nvSpPr>
          <p:cNvPr id="14" name="TextBox 13"/>
          <p:cNvSpPr txBox="1">
            <a:spLocks noChangeArrowheads="1"/>
          </p:cNvSpPr>
          <p:nvPr/>
        </p:nvSpPr>
        <p:spPr bwMode="auto">
          <a:xfrm>
            <a:off x="549800" y="6324600"/>
            <a:ext cx="8458200" cy="261610"/>
          </a:xfrm>
          <a:prstGeom prst="rect">
            <a:avLst/>
          </a:prstGeom>
          <a:noFill/>
          <a:ln w="9525">
            <a:noFill/>
            <a:miter lim="800000"/>
            <a:headEnd/>
            <a:tailEnd/>
          </a:ln>
        </p:spPr>
        <p:txBody>
          <a:bodyPr>
            <a:spAutoFit/>
          </a:bodyPr>
          <a:lstStyle/>
          <a:p>
            <a:pPr>
              <a:spcBef>
                <a:spcPct val="50000"/>
              </a:spcBef>
            </a:pPr>
            <a:r>
              <a:rPr lang="it-IT" sz="1100" dirty="0" smtClean="0"/>
              <a:t>Sursele regenerabile de energie, o şansă pentru România</a:t>
            </a:r>
            <a:r>
              <a:rPr lang="ro-RO" sz="1100" dirty="0" smtClean="0"/>
              <a:t> </a:t>
            </a:r>
            <a:r>
              <a:rPr lang="ro-RO" sz="1100" dirty="0" smtClean="0"/>
              <a:t>/ 14 </a:t>
            </a:r>
            <a:r>
              <a:rPr lang="en-US" sz="1100" dirty="0" err="1" smtClean="0"/>
              <a:t>noiembrie</a:t>
            </a:r>
            <a:r>
              <a:rPr lang="ro-RO" sz="1100" dirty="0" smtClean="0"/>
              <a:t> 2011 / </a:t>
            </a:r>
            <a:r>
              <a:rPr lang="ro-RO" sz="1100" dirty="0" smtClean="0"/>
              <a:t>Hilton, București</a:t>
            </a:r>
            <a:endParaRPr lang="en-US" sz="11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19"/>
          <p:cNvSpPr>
            <a:spLocks noChangeArrowheads="1"/>
          </p:cNvSpPr>
          <p:nvPr/>
        </p:nvSpPr>
        <p:spPr bwMode="auto">
          <a:xfrm>
            <a:off x="457200" y="901525"/>
            <a:ext cx="8305800" cy="600164"/>
          </a:xfrm>
          <a:prstGeom prst="rect">
            <a:avLst/>
          </a:prstGeom>
          <a:noFill/>
          <a:ln w="9525">
            <a:noFill/>
            <a:miter lim="800000"/>
            <a:headEnd/>
            <a:tailEnd/>
          </a:ln>
        </p:spPr>
        <p:txBody>
          <a:bodyPr>
            <a:spAutoFit/>
          </a:bodyPr>
          <a:lstStyle/>
          <a:p>
            <a:r>
              <a:rPr lang="ro-RO" sz="1100" b="1" dirty="0">
                <a:latin typeface="Tahoma" pitchFamily="34" charset="0"/>
              </a:rPr>
              <a:t>OUG 88/12.10.2011 privind modificarea și completarea Legii nr. 220/2008 pentru stabilirea sistemului de promovare a producerii energiei din surse regenerabile de energie, republicată, cu modificările și completările ulterioare</a:t>
            </a:r>
          </a:p>
        </p:txBody>
      </p:sp>
      <p:grpSp>
        <p:nvGrpSpPr>
          <p:cNvPr id="3" name="Group 1"/>
          <p:cNvGrpSpPr>
            <a:grpSpLocks/>
          </p:cNvGrpSpPr>
          <p:nvPr/>
        </p:nvGrpSpPr>
        <p:grpSpPr bwMode="auto">
          <a:xfrm>
            <a:off x="649224" y="137160"/>
            <a:ext cx="7848600" cy="762000"/>
            <a:chOff x="685800" y="76200"/>
            <a:chExt cx="7848600" cy="762000"/>
          </a:xfrm>
        </p:grpSpPr>
        <p:pic>
          <p:nvPicPr>
            <p:cNvPr id="9" name="Picture 3"/>
            <p:cNvPicPr>
              <a:picLocks noChangeAspect="1"/>
            </p:cNvPicPr>
            <p:nvPr/>
          </p:nvPicPr>
          <p:blipFill>
            <a:blip r:embed="rId2"/>
            <a:srcRect/>
            <a:stretch>
              <a:fillRect/>
            </a:stretch>
          </p:blipFill>
          <p:spPr bwMode="auto">
            <a:xfrm>
              <a:off x="685800" y="76200"/>
              <a:ext cx="3621088" cy="762000"/>
            </a:xfrm>
            <a:prstGeom prst="rect">
              <a:avLst/>
            </a:prstGeom>
            <a:noFill/>
            <a:ln w="9525">
              <a:noFill/>
              <a:miter lim="800000"/>
              <a:headEnd/>
              <a:tailEnd/>
            </a:ln>
          </p:spPr>
        </p:pic>
        <p:cxnSp>
          <p:nvCxnSpPr>
            <p:cNvPr id="10" name="Straight Connector 9"/>
            <p:cNvCxnSpPr/>
            <p:nvPr/>
          </p:nvCxnSpPr>
          <p:spPr bwMode="auto">
            <a:xfrm rot="10800000">
              <a:off x="685800" y="798576"/>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grpSp>
      <p:cxnSp>
        <p:nvCxnSpPr>
          <p:cNvPr id="12" name="Straight Connector 11"/>
          <p:cNvCxnSpPr/>
          <p:nvPr/>
        </p:nvCxnSpPr>
        <p:spPr>
          <a:xfrm>
            <a:off x="649224" y="6309360"/>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a:xfrm>
            <a:off x="6796275" y="6321034"/>
            <a:ext cx="2133600" cy="265176"/>
          </a:xfrm>
        </p:spPr>
        <p:txBody>
          <a:bodyPr/>
          <a:lstStyle/>
          <a:p>
            <a:pPr>
              <a:defRPr/>
            </a:pPr>
            <a:fld id="{17643C47-F3B1-4A9D-AEE2-F2DB36BE080B}" type="slidenum">
              <a:rPr lang="en-US" sz="1100" smtClean="0">
                <a:latin typeface="Arial" pitchFamily="34" charset="0"/>
                <a:cs typeface="Arial" pitchFamily="34" charset="0"/>
              </a:rPr>
              <a:pPr>
                <a:defRPr/>
              </a:pPr>
              <a:t>14</a:t>
            </a:fld>
            <a:endParaRPr lang="en-US" sz="1100" dirty="0">
              <a:latin typeface="Arial" pitchFamily="34" charset="0"/>
              <a:cs typeface="Arial" pitchFamily="34" charset="0"/>
            </a:endParaRPr>
          </a:p>
        </p:txBody>
      </p:sp>
      <p:sp>
        <p:nvSpPr>
          <p:cNvPr id="14" name="TextBox 13"/>
          <p:cNvSpPr txBox="1"/>
          <p:nvPr/>
        </p:nvSpPr>
        <p:spPr>
          <a:xfrm>
            <a:off x="500034" y="1426831"/>
            <a:ext cx="8286808" cy="5339923"/>
          </a:xfrm>
          <a:prstGeom prst="rect">
            <a:avLst/>
          </a:prstGeom>
          <a:noFill/>
        </p:spPr>
        <p:txBody>
          <a:bodyPr wrap="square" rtlCol="0">
            <a:spAutoFit/>
          </a:bodyPr>
          <a:lstStyle/>
          <a:p>
            <a:pPr>
              <a:spcBef>
                <a:spcPts val="600"/>
              </a:spcBef>
            </a:pPr>
            <a:r>
              <a:rPr lang="ro-RO" sz="1400" u="sng" dirty="0" smtClean="0">
                <a:solidFill>
                  <a:srgbClr val="000000"/>
                </a:solidFill>
                <a:latin typeface="Tahoma" pitchFamily="34" charset="0"/>
                <a:ea typeface="Tahoma" pitchFamily="34" charset="0"/>
                <a:cs typeface="Tahoma" pitchFamily="34" charset="0"/>
              </a:rPr>
              <a:t>Modificări:</a:t>
            </a:r>
          </a:p>
          <a:p>
            <a:pPr>
              <a:spcBef>
                <a:spcPts val="600"/>
              </a:spcBef>
            </a:pPr>
            <a:r>
              <a:rPr lang="ro-RO" sz="1400" dirty="0" smtClean="0">
                <a:solidFill>
                  <a:srgbClr val="000000"/>
                </a:solidFill>
                <a:latin typeface="Tahoma" pitchFamily="34" charset="0"/>
                <a:ea typeface="Tahoma" pitchFamily="34" charset="0"/>
                <a:cs typeface="Tahoma" pitchFamily="34" charset="0"/>
              </a:rPr>
              <a:t>Numărul de CV acordate pentru 1 MWh E-SRE: </a:t>
            </a:r>
          </a:p>
          <a:p>
            <a:pPr lvl="1">
              <a:buFont typeface="Wingdings 3"/>
              <a:buChar char="¾"/>
            </a:pPr>
            <a:r>
              <a:rPr lang="ro-RO" sz="1200" dirty="0" smtClean="0">
                <a:solidFill>
                  <a:srgbClr val="000000"/>
                </a:solidFill>
                <a:latin typeface="Tahoma" pitchFamily="34" charset="0"/>
                <a:ea typeface="Tahoma" pitchFamily="34" charset="0"/>
                <a:cs typeface="Tahoma" pitchFamily="34" charset="0"/>
              </a:rPr>
              <a:t> pentru energia electrică produsă în centrale hidroelectrice cu puteri instalate de cel mult 10 MW:</a:t>
            </a:r>
          </a:p>
          <a:p>
            <a:pPr lvl="2">
              <a:buFont typeface="Arial" pitchFamily="34" charset="0"/>
              <a:buChar char="•"/>
            </a:pPr>
            <a:r>
              <a:rPr lang="ro-RO" sz="1200" dirty="0" smtClean="0">
                <a:solidFill>
                  <a:srgbClr val="000000"/>
                </a:solidFill>
                <a:latin typeface="Tahoma" pitchFamily="34" charset="0"/>
                <a:ea typeface="Tahoma" pitchFamily="34" charset="0"/>
                <a:cs typeface="Tahoma" pitchFamily="34" charset="0"/>
              </a:rPr>
              <a:t> </a:t>
            </a:r>
            <a:r>
              <a:rPr lang="ro-RO" sz="1100" dirty="0" smtClean="0">
                <a:solidFill>
                  <a:schemeClr val="accent6">
                    <a:lumMod val="75000"/>
                  </a:schemeClr>
                </a:solidFill>
                <a:latin typeface="Tahoma" pitchFamily="34" charset="0"/>
                <a:ea typeface="Tahoma" pitchFamily="34" charset="0"/>
                <a:cs typeface="Tahoma" pitchFamily="34" charset="0"/>
              </a:rPr>
              <a:t>3 CV/1 MWh </a:t>
            </a:r>
            <a:r>
              <a:rPr lang="ro-RO" sz="1100" dirty="0" smtClean="0">
                <a:solidFill>
                  <a:srgbClr val="000000"/>
                </a:solidFill>
                <a:latin typeface="Tahoma" pitchFamily="34" charset="0"/>
                <a:ea typeface="Tahoma" pitchFamily="34" charset="0"/>
                <a:cs typeface="Tahoma" pitchFamily="34" charset="0"/>
              </a:rPr>
              <a:t>produs şi livrat, dacă centralele hidroelectrice sunt </a:t>
            </a:r>
            <a:r>
              <a:rPr lang="ro-RO" sz="1100" dirty="0" smtClean="0">
                <a:solidFill>
                  <a:schemeClr val="accent6">
                    <a:lumMod val="75000"/>
                  </a:schemeClr>
                </a:solidFill>
                <a:latin typeface="Tahoma" pitchFamily="34" charset="0"/>
                <a:ea typeface="Tahoma" pitchFamily="34" charset="0"/>
                <a:cs typeface="Tahoma" pitchFamily="34" charset="0"/>
              </a:rPr>
              <a:t>noi</a:t>
            </a:r>
          </a:p>
          <a:p>
            <a:pPr lvl="2">
              <a:buFont typeface="Arial" pitchFamily="34" charset="0"/>
              <a:buChar char="•"/>
            </a:pPr>
            <a:r>
              <a:rPr lang="ro-RO" sz="1100" dirty="0" smtClean="0">
                <a:solidFill>
                  <a:srgbClr val="000000"/>
                </a:solidFill>
                <a:latin typeface="Tahoma" pitchFamily="34" charset="0"/>
                <a:ea typeface="Tahoma" pitchFamily="34" charset="0"/>
                <a:cs typeface="Tahoma" pitchFamily="34" charset="0"/>
              </a:rPr>
              <a:t> </a:t>
            </a:r>
            <a:r>
              <a:rPr lang="ro-RO" sz="1100" dirty="0" smtClean="0">
                <a:solidFill>
                  <a:schemeClr val="accent6">
                    <a:lumMod val="75000"/>
                  </a:schemeClr>
                </a:solidFill>
                <a:latin typeface="Tahoma" pitchFamily="34" charset="0"/>
                <a:ea typeface="Tahoma" pitchFamily="34" charset="0"/>
                <a:cs typeface="Tahoma" pitchFamily="34" charset="0"/>
              </a:rPr>
              <a:t>2 CV/1 MWh </a:t>
            </a:r>
            <a:r>
              <a:rPr lang="ro-RO" sz="1100" dirty="0" smtClean="0">
                <a:solidFill>
                  <a:srgbClr val="000000"/>
                </a:solidFill>
                <a:latin typeface="Tahoma" pitchFamily="34" charset="0"/>
                <a:ea typeface="Tahoma" pitchFamily="34" charset="0"/>
                <a:cs typeface="Tahoma" pitchFamily="34" charset="0"/>
              </a:rPr>
              <a:t>produs şi livrat, dacă centralele hidroelectrice sunt </a:t>
            </a:r>
            <a:r>
              <a:rPr lang="ro-RO" sz="1100" dirty="0" smtClean="0">
                <a:solidFill>
                  <a:schemeClr val="accent6">
                    <a:lumMod val="75000"/>
                  </a:schemeClr>
                </a:solidFill>
                <a:latin typeface="Tahoma" pitchFamily="34" charset="0"/>
                <a:ea typeface="Tahoma" pitchFamily="34" charset="0"/>
                <a:cs typeface="Tahoma" pitchFamily="34" charset="0"/>
              </a:rPr>
              <a:t>retehnologizate</a:t>
            </a:r>
          </a:p>
          <a:p>
            <a:pPr lvl="2">
              <a:buFont typeface="Arial" pitchFamily="34" charset="0"/>
              <a:buChar char="•"/>
            </a:pPr>
            <a:r>
              <a:rPr lang="ro-RO" sz="1100" dirty="0" smtClean="0">
                <a:solidFill>
                  <a:srgbClr val="000000"/>
                </a:solidFill>
                <a:latin typeface="Tahoma" pitchFamily="34" charset="0"/>
                <a:ea typeface="Tahoma" pitchFamily="34" charset="0"/>
                <a:cs typeface="Tahoma" pitchFamily="34" charset="0"/>
              </a:rPr>
              <a:t> </a:t>
            </a:r>
            <a:r>
              <a:rPr lang="ro-RO" sz="1100" dirty="0" smtClean="0">
                <a:solidFill>
                  <a:schemeClr val="accent6">
                    <a:lumMod val="75000"/>
                  </a:schemeClr>
                </a:solidFill>
                <a:latin typeface="Tahoma" pitchFamily="34" charset="0"/>
                <a:ea typeface="Tahoma" pitchFamily="34" charset="0"/>
                <a:cs typeface="Tahoma" pitchFamily="34" charset="0"/>
              </a:rPr>
              <a:t>1 CV/2 MWh </a:t>
            </a:r>
            <a:r>
              <a:rPr lang="ro-RO" sz="1100" dirty="0" smtClean="0">
                <a:solidFill>
                  <a:srgbClr val="000000"/>
                </a:solidFill>
                <a:latin typeface="Tahoma" pitchFamily="34" charset="0"/>
                <a:ea typeface="Tahoma" pitchFamily="34" charset="0"/>
                <a:cs typeface="Tahoma" pitchFamily="34" charset="0"/>
              </a:rPr>
              <a:t>produs și livrat, dacă centralele nu sunt noi și nici retehnologizate</a:t>
            </a:r>
          </a:p>
          <a:p>
            <a:pPr lvl="1">
              <a:buFont typeface="Wingdings 3"/>
              <a:buChar char="¾"/>
            </a:pPr>
            <a:r>
              <a:rPr lang="ro-RO" sz="1200" dirty="0" smtClean="0">
                <a:solidFill>
                  <a:srgbClr val="000000"/>
                </a:solidFill>
                <a:latin typeface="Tahoma" pitchFamily="34" charset="0"/>
                <a:ea typeface="Tahoma" pitchFamily="34" charset="0"/>
                <a:cs typeface="Tahoma" pitchFamily="34" charset="0"/>
              </a:rPr>
              <a:t> pentru energia electrică produsă în centrale eoliene:</a:t>
            </a:r>
          </a:p>
          <a:p>
            <a:pPr lvl="2">
              <a:buFont typeface="Arial" pitchFamily="34" charset="0"/>
              <a:buChar char="•"/>
            </a:pPr>
            <a:r>
              <a:rPr lang="ro-RO" sz="1200" dirty="0" smtClean="0">
                <a:solidFill>
                  <a:srgbClr val="000000"/>
                </a:solidFill>
                <a:latin typeface="Tahoma" pitchFamily="34" charset="0"/>
                <a:ea typeface="Tahoma" pitchFamily="34" charset="0"/>
                <a:cs typeface="Tahoma" pitchFamily="34" charset="0"/>
              </a:rPr>
              <a:t> </a:t>
            </a:r>
            <a:r>
              <a:rPr lang="ro-RO" sz="1100" dirty="0" smtClean="0">
                <a:solidFill>
                  <a:schemeClr val="accent6">
                    <a:lumMod val="75000"/>
                  </a:schemeClr>
                </a:solidFill>
                <a:latin typeface="Tahoma" pitchFamily="34" charset="0"/>
                <a:ea typeface="Tahoma" pitchFamily="34" charset="0"/>
                <a:cs typeface="Tahoma" pitchFamily="34" charset="0"/>
              </a:rPr>
              <a:t>2 CV/1 MWh</a:t>
            </a:r>
            <a:r>
              <a:rPr lang="ro-RO" sz="1100" dirty="0" smtClean="0">
                <a:solidFill>
                  <a:srgbClr val="000000"/>
                </a:solidFill>
                <a:latin typeface="Tahoma" pitchFamily="34" charset="0"/>
                <a:ea typeface="Tahoma" pitchFamily="34" charset="0"/>
                <a:cs typeface="Tahoma" pitchFamily="34" charset="0"/>
              </a:rPr>
              <a:t>, până în anul 2017</a:t>
            </a:r>
          </a:p>
          <a:p>
            <a:pPr lvl="2">
              <a:buFont typeface="Arial" pitchFamily="34" charset="0"/>
              <a:buChar char="•"/>
            </a:pPr>
            <a:r>
              <a:rPr lang="ro-RO" sz="1100" dirty="0" smtClean="0">
                <a:solidFill>
                  <a:srgbClr val="000000"/>
                </a:solidFill>
                <a:latin typeface="Tahoma" pitchFamily="34" charset="0"/>
                <a:ea typeface="Tahoma" pitchFamily="34" charset="0"/>
                <a:cs typeface="Tahoma" pitchFamily="34" charset="0"/>
              </a:rPr>
              <a:t> </a:t>
            </a:r>
            <a:r>
              <a:rPr lang="ro-RO" sz="1100" dirty="0" smtClean="0">
                <a:solidFill>
                  <a:schemeClr val="accent6">
                    <a:lumMod val="75000"/>
                  </a:schemeClr>
                </a:solidFill>
                <a:latin typeface="Tahoma" pitchFamily="34" charset="0"/>
                <a:ea typeface="Tahoma" pitchFamily="34" charset="0"/>
                <a:cs typeface="Tahoma" pitchFamily="34" charset="0"/>
              </a:rPr>
              <a:t>1 CV/1 MWh </a:t>
            </a:r>
            <a:r>
              <a:rPr lang="ro-RO" sz="1100" dirty="0" smtClean="0">
                <a:solidFill>
                  <a:srgbClr val="000000"/>
                </a:solidFill>
                <a:latin typeface="Tahoma" pitchFamily="34" charset="0"/>
                <a:ea typeface="Tahoma" pitchFamily="34" charset="0"/>
                <a:cs typeface="Tahoma" pitchFamily="34" charset="0"/>
              </a:rPr>
              <a:t>începând cu 2018</a:t>
            </a:r>
          </a:p>
          <a:p>
            <a:pPr lvl="1">
              <a:buFont typeface="Wingdings 3"/>
              <a:buChar char="¾"/>
            </a:pPr>
            <a:r>
              <a:rPr lang="ro-RO" sz="1200" dirty="0" smtClean="0">
                <a:solidFill>
                  <a:srgbClr val="000000"/>
                </a:solidFill>
                <a:latin typeface="Tahoma" pitchFamily="34" charset="0"/>
                <a:ea typeface="Tahoma" pitchFamily="34" charset="0"/>
                <a:cs typeface="Tahoma" pitchFamily="34" charset="0"/>
              </a:rPr>
              <a:t> pentru energia electrică produsă în centrale care utilizează: energie geotermală, biomasă, biolichide, biogaz:</a:t>
            </a:r>
          </a:p>
          <a:p>
            <a:pPr lvl="2">
              <a:buFont typeface="Arial" pitchFamily="34" charset="0"/>
              <a:buChar char="•"/>
            </a:pPr>
            <a:r>
              <a:rPr lang="ro-RO" sz="1200" dirty="0" smtClean="0">
                <a:solidFill>
                  <a:srgbClr val="000000"/>
                </a:solidFill>
                <a:latin typeface="Tahoma" pitchFamily="34" charset="0"/>
                <a:ea typeface="Tahoma" pitchFamily="34" charset="0"/>
                <a:cs typeface="Tahoma" pitchFamily="34" charset="0"/>
              </a:rPr>
              <a:t> </a:t>
            </a:r>
            <a:r>
              <a:rPr lang="ro-RO" sz="1100" dirty="0" smtClean="0">
                <a:solidFill>
                  <a:schemeClr val="accent6">
                    <a:lumMod val="75000"/>
                  </a:schemeClr>
                </a:solidFill>
                <a:latin typeface="Tahoma" pitchFamily="34" charset="0"/>
                <a:ea typeface="Tahoma" pitchFamily="34" charset="0"/>
                <a:cs typeface="Tahoma" pitchFamily="34" charset="0"/>
              </a:rPr>
              <a:t>2 CV/1 MWh </a:t>
            </a:r>
          </a:p>
          <a:p>
            <a:pPr lvl="1">
              <a:buFont typeface="Wingdings 3"/>
              <a:buChar char="¾"/>
            </a:pPr>
            <a:r>
              <a:rPr lang="ro-RO" sz="1200" dirty="0" smtClean="0">
                <a:solidFill>
                  <a:srgbClr val="000000"/>
                </a:solidFill>
                <a:latin typeface="Tahoma" pitchFamily="34" charset="0"/>
                <a:ea typeface="Tahoma" pitchFamily="34" charset="0"/>
                <a:cs typeface="Tahoma" pitchFamily="34" charset="0"/>
              </a:rPr>
              <a:t> pentru energia electrică produsă în centrale care utilizează gaz rezultat din procesarea deșeurilor, gaz de </a:t>
            </a:r>
            <a:br>
              <a:rPr lang="ro-RO" sz="1200" dirty="0" smtClean="0">
                <a:solidFill>
                  <a:srgbClr val="000000"/>
                </a:solidFill>
                <a:latin typeface="Tahoma" pitchFamily="34" charset="0"/>
                <a:ea typeface="Tahoma" pitchFamily="34" charset="0"/>
                <a:cs typeface="Tahoma" pitchFamily="34" charset="0"/>
              </a:rPr>
            </a:br>
            <a:r>
              <a:rPr lang="ro-RO" sz="1200" dirty="0" smtClean="0">
                <a:solidFill>
                  <a:srgbClr val="000000"/>
                </a:solidFill>
                <a:latin typeface="Tahoma" pitchFamily="34" charset="0"/>
                <a:ea typeface="Tahoma" pitchFamily="34" charset="0"/>
                <a:cs typeface="Tahoma" pitchFamily="34" charset="0"/>
              </a:rPr>
              <a:t>   fermentare a nămolurilor din instalațiile de epurare a apelor uzate:</a:t>
            </a:r>
          </a:p>
          <a:p>
            <a:pPr lvl="2">
              <a:buFont typeface="Arial" pitchFamily="34" charset="0"/>
              <a:buChar char="•"/>
            </a:pPr>
            <a:r>
              <a:rPr lang="ro-RO" dirty="0" smtClean="0">
                <a:solidFill>
                  <a:srgbClr val="000000"/>
                </a:solidFill>
                <a:latin typeface="Tahoma" pitchFamily="34" charset="0"/>
                <a:ea typeface="Tahoma" pitchFamily="34" charset="0"/>
                <a:cs typeface="Tahoma" pitchFamily="34" charset="0"/>
              </a:rPr>
              <a:t> </a:t>
            </a:r>
            <a:r>
              <a:rPr lang="ro-RO" sz="1100" dirty="0" smtClean="0">
                <a:solidFill>
                  <a:schemeClr val="accent6">
                    <a:lumMod val="75000"/>
                  </a:schemeClr>
                </a:solidFill>
                <a:latin typeface="Tahoma" pitchFamily="34" charset="0"/>
                <a:ea typeface="Tahoma" pitchFamily="34" charset="0"/>
                <a:cs typeface="Tahoma" pitchFamily="34" charset="0"/>
              </a:rPr>
              <a:t>1 CV/1 MWh </a:t>
            </a:r>
          </a:p>
          <a:p>
            <a:pPr lvl="1">
              <a:buFont typeface="Wingdings 3"/>
              <a:buChar char="¾"/>
            </a:pPr>
            <a:r>
              <a:rPr lang="ro-RO" sz="1200" dirty="0" smtClean="0">
                <a:solidFill>
                  <a:srgbClr val="000000"/>
                </a:solidFill>
                <a:latin typeface="Tahoma" pitchFamily="34" charset="0"/>
                <a:ea typeface="Tahoma" pitchFamily="34" charset="0"/>
                <a:cs typeface="Tahoma" pitchFamily="34" charset="0"/>
              </a:rPr>
              <a:t> pentru energia electrică produsă în centrale care utilizează energie solară:</a:t>
            </a:r>
          </a:p>
          <a:p>
            <a:pPr lvl="2">
              <a:buFont typeface="Arial" pitchFamily="34" charset="0"/>
              <a:buChar char="•"/>
            </a:pPr>
            <a:r>
              <a:rPr lang="ro-RO" dirty="0" smtClean="0">
                <a:solidFill>
                  <a:srgbClr val="000000"/>
                </a:solidFill>
                <a:latin typeface="Tahoma" pitchFamily="34" charset="0"/>
                <a:ea typeface="Tahoma" pitchFamily="34" charset="0"/>
                <a:cs typeface="Tahoma" pitchFamily="34" charset="0"/>
              </a:rPr>
              <a:t> </a:t>
            </a:r>
            <a:r>
              <a:rPr lang="ro-RO" sz="1100" dirty="0" smtClean="0">
                <a:solidFill>
                  <a:schemeClr val="accent6">
                    <a:lumMod val="75000"/>
                  </a:schemeClr>
                </a:solidFill>
                <a:latin typeface="Tahoma" pitchFamily="34" charset="0"/>
                <a:ea typeface="Tahoma" pitchFamily="34" charset="0"/>
                <a:cs typeface="Tahoma" pitchFamily="34" charset="0"/>
              </a:rPr>
              <a:t>6 CV/1 MWh </a:t>
            </a:r>
          </a:p>
          <a:p>
            <a:pPr lvl="1">
              <a:buFont typeface="Wingdings 3"/>
              <a:buChar char="¾"/>
            </a:pPr>
            <a:r>
              <a:rPr lang="ro-RO" sz="1200" dirty="0" smtClean="0">
                <a:solidFill>
                  <a:srgbClr val="000000"/>
                </a:solidFill>
                <a:latin typeface="Tahoma" pitchFamily="34" charset="0"/>
                <a:ea typeface="Tahoma" pitchFamily="34" charset="0"/>
                <a:cs typeface="Tahoma" pitchFamily="34" charset="0"/>
              </a:rPr>
              <a:t> pentru energia electrică produsă în centrale de cogenerare de înaltă eficiență:</a:t>
            </a:r>
          </a:p>
          <a:p>
            <a:pPr lvl="2">
              <a:buFont typeface="Arial" pitchFamily="34" charset="0"/>
              <a:buChar char="•"/>
            </a:pPr>
            <a:r>
              <a:rPr lang="ro-RO" sz="1200" dirty="0" smtClean="0">
                <a:solidFill>
                  <a:srgbClr val="000000"/>
                </a:solidFill>
                <a:latin typeface="Tahoma" pitchFamily="34" charset="0"/>
                <a:ea typeface="Tahoma" pitchFamily="34" charset="0"/>
                <a:cs typeface="Tahoma" pitchFamily="34" charset="0"/>
              </a:rPr>
              <a:t> </a:t>
            </a:r>
            <a:r>
              <a:rPr lang="ro-RO" sz="1100" dirty="0" smtClean="0">
                <a:solidFill>
                  <a:schemeClr val="accent6">
                    <a:lumMod val="75000"/>
                  </a:schemeClr>
                </a:solidFill>
                <a:latin typeface="Tahoma" pitchFamily="34" charset="0"/>
                <a:ea typeface="Tahoma" pitchFamily="34" charset="0"/>
                <a:cs typeface="Tahoma" pitchFamily="34" charset="0"/>
              </a:rPr>
              <a:t>1 CV/1 MWh suplimentar</a:t>
            </a:r>
          </a:p>
          <a:p>
            <a:pPr lvl="1">
              <a:buFont typeface="Wingdings 3"/>
              <a:buChar char="¾"/>
            </a:pPr>
            <a:r>
              <a:rPr lang="ro-RO" sz="1200" dirty="0" smtClean="0">
                <a:solidFill>
                  <a:srgbClr val="000000"/>
                </a:solidFill>
                <a:latin typeface="Tahoma" pitchFamily="34" charset="0"/>
                <a:ea typeface="Tahoma" pitchFamily="34" charset="0"/>
                <a:cs typeface="Tahoma" pitchFamily="34" charset="0"/>
              </a:rPr>
              <a:t> pentru energia electrică produsă în centrale care utilizează biomasă produsă în culturi energetice:</a:t>
            </a:r>
          </a:p>
          <a:p>
            <a:pPr lvl="2">
              <a:buFont typeface="Arial" pitchFamily="34" charset="0"/>
              <a:buChar char="•"/>
            </a:pPr>
            <a:r>
              <a:rPr lang="ro-RO" sz="1200" dirty="0" smtClean="0">
                <a:solidFill>
                  <a:srgbClr val="000000"/>
                </a:solidFill>
                <a:latin typeface="Tahoma" pitchFamily="34" charset="0"/>
                <a:ea typeface="Tahoma" pitchFamily="34" charset="0"/>
                <a:cs typeface="Tahoma" pitchFamily="34" charset="0"/>
              </a:rPr>
              <a:t> </a:t>
            </a:r>
            <a:r>
              <a:rPr lang="ro-RO" sz="1100" dirty="0" smtClean="0">
                <a:solidFill>
                  <a:schemeClr val="accent6">
                    <a:lumMod val="75000"/>
                  </a:schemeClr>
                </a:solidFill>
                <a:latin typeface="Tahoma" pitchFamily="34" charset="0"/>
                <a:ea typeface="Tahoma" pitchFamily="34" charset="0"/>
                <a:cs typeface="Tahoma" pitchFamily="34" charset="0"/>
              </a:rPr>
              <a:t>1 CV/1 MWh suplimentar</a:t>
            </a:r>
          </a:p>
          <a:p>
            <a:pPr lvl="1">
              <a:buFont typeface="Wingdings 3"/>
              <a:buChar char="¾"/>
            </a:pPr>
            <a:r>
              <a:rPr lang="ro-RO" sz="1200" dirty="0" smtClean="0">
                <a:solidFill>
                  <a:srgbClr val="000000"/>
                </a:solidFill>
                <a:latin typeface="Tahoma" pitchFamily="34" charset="0"/>
                <a:ea typeface="Tahoma" pitchFamily="34" charset="0"/>
                <a:cs typeface="Tahoma" pitchFamily="34" charset="0"/>
              </a:rPr>
              <a:t> pentru perioada de probe, indiferent de tipul SRE:</a:t>
            </a:r>
          </a:p>
          <a:p>
            <a:pPr lvl="2">
              <a:buFont typeface="Arial" pitchFamily="34" charset="0"/>
              <a:buChar char="•"/>
            </a:pPr>
            <a:r>
              <a:rPr lang="ro-RO" sz="1200" dirty="0" smtClean="0">
                <a:solidFill>
                  <a:srgbClr val="000000"/>
                </a:solidFill>
                <a:latin typeface="Tahoma" pitchFamily="34" charset="0"/>
                <a:ea typeface="Tahoma" pitchFamily="34" charset="0"/>
                <a:cs typeface="Tahoma" pitchFamily="34" charset="0"/>
              </a:rPr>
              <a:t> </a:t>
            </a:r>
            <a:r>
              <a:rPr lang="ro-RO" sz="1100" dirty="0" smtClean="0">
                <a:solidFill>
                  <a:schemeClr val="accent6">
                    <a:lumMod val="75000"/>
                  </a:schemeClr>
                </a:solidFill>
                <a:latin typeface="Tahoma" pitchFamily="34" charset="0"/>
                <a:ea typeface="Tahoma" pitchFamily="34" charset="0"/>
                <a:cs typeface="Tahoma" pitchFamily="34" charset="0"/>
              </a:rPr>
              <a:t>1 CV/1 MWh</a:t>
            </a:r>
          </a:p>
          <a:p>
            <a:pPr lvl="1">
              <a:buFont typeface="Wingdings 3"/>
              <a:buChar char="¾"/>
            </a:pPr>
            <a:r>
              <a:rPr lang="ro-RO" sz="1200" dirty="0" smtClean="0">
                <a:solidFill>
                  <a:srgbClr val="000000"/>
                </a:solidFill>
                <a:latin typeface="Tahoma" pitchFamily="34" charset="0"/>
                <a:ea typeface="Tahoma" pitchFamily="34" charset="0"/>
                <a:cs typeface="Tahoma" pitchFamily="34" charset="0"/>
              </a:rPr>
              <a:t> pentru centralele care beneficiază de ajutor de stat:</a:t>
            </a:r>
          </a:p>
          <a:p>
            <a:pPr lvl="2">
              <a:buFont typeface="Arial" pitchFamily="34" charset="0"/>
              <a:buChar char="•"/>
            </a:pPr>
            <a:r>
              <a:rPr lang="ro-RO" sz="1200" dirty="0" smtClean="0">
                <a:solidFill>
                  <a:srgbClr val="000000"/>
                </a:solidFill>
                <a:latin typeface="Tahoma" pitchFamily="34" charset="0"/>
                <a:ea typeface="Tahoma" pitchFamily="34" charset="0"/>
                <a:cs typeface="Tahoma" pitchFamily="34" charset="0"/>
              </a:rPr>
              <a:t> </a:t>
            </a:r>
            <a:r>
              <a:rPr lang="ro-RO" sz="1100" dirty="0" smtClean="0">
                <a:solidFill>
                  <a:srgbClr val="000000"/>
                </a:solidFill>
                <a:latin typeface="Tahoma" pitchFamily="34" charset="0"/>
                <a:ea typeface="Tahoma" pitchFamily="34" charset="0"/>
                <a:cs typeface="Tahoma" pitchFamily="34" charset="0"/>
              </a:rPr>
              <a:t>se reduce numărul de CV/MWh corespunzător diminuării valorii de referință a investiției per MW cu </a:t>
            </a:r>
            <a:br>
              <a:rPr lang="ro-RO" sz="1100" dirty="0" smtClean="0">
                <a:solidFill>
                  <a:srgbClr val="000000"/>
                </a:solidFill>
                <a:latin typeface="Tahoma" pitchFamily="34" charset="0"/>
                <a:ea typeface="Tahoma" pitchFamily="34" charset="0"/>
                <a:cs typeface="Tahoma" pitchFamily="34" charset="0"/>
              </a:rPr>
            </a:br>
            <a:r>
              <a:rPr lang="ro-RO" sz="1100" dirty="0" smtClean="0">
                <a:solidFill>
                  <a:srgbClr val="000000"/>
                </a:solidFill>
                <a:latin typeface="Tahoma" pitchFamily="34" charset="0"/>
                <a:ea typeface="Tahoma" pitchFamily="34" charset="0"/>
                <a:cs typeface="Tahoma" pitchFamily="34" charset="0"/>
              </a:rPr>
              <a:t>  valoarea ajutorului primit per MW</a:t>
            </a:r>
          </a:p>
          <a:p>
            <a:pPr lvl="1">
              <a:buFont typeface="Wingdings 3"/>
              <a:buChar char="¾"/>
            </a:pPr>
            <a:endParaRPr lang="ro-RO" sz="1200" dirty="0" smtClean="0">
              <a:solidFill>
                <a:srgbClr val="E77817"/>
              </a:solidFill>
              <a:latin typeface="Tahoma" pitchFamily="34" charset="0"/>
              <a:ea typeface="Tahoma" pitchFamily="34" charset="0"/>
              <a:cs typeface="Tahoma" pitchFamily="34" charset="0"/>
            </a:endParaRPr>
          </a:p>
        </p:txBody>
      </p:sp>
      <p:sp>
        <p:nvSpPr>
          <p:cNvPr id="13" name="TextBox 12"/>
          <p:cNvSpPr txBox="1">
            <a:spLocks noChangeArrowheads="1"/>
          </p:cNvSpPr>
          <p:nvPr/>
        </p:nvSpPr>
        <p:spPr bwMode="auto">
          <a:xfrm>
            <a:off x="549800" y="6324600"/>
            <a:ext cx="8458200" cy="261610"/>
          </a:xfrm>
          <a:prstGeom prst="rect">
            <a:avLst/>
          </a:prstGeom>
          <a:noFill/>
          <a:ln w="9525">
            <a:noFill/>
            <a:miter lim="800000"/>
            <a:headEnd/>
            <a:tailEnd/>
          </a:ln>
        </p:spPr>
        <p:txBody>
          <a:bodyPr>
            <a:spAutoFit/>
          </a:bodyPr>
          <a:lstStyle/>
          <a:p>
            <a:pPr>
              <a:spcBef>
                <a:spcPct val="50000"/>
              </a:spcBef>
            </a:pPr>
            <a:r>
              <a:rPr lang="it-IT" sz="1100" dirty="0" smtClean="0"/>
              <a:t>Sursele regenerabile de energie, o şansă pentru România</a:t>
            </a:r>
            <a:r>
              <a:rPr lang="ro-RO" sz="1100" dirty="0" smtClean="0"/>
              <a:t> </a:t>
            </a:r>
            <a:r>
              <a:rPr lang="ro-RO" sz="1100" dirty="0" smtClean="0"/>
              <a:t>/ 14 </a:t>
            </a:r>
            <a:r>
              <a:rPr lang="en-US" sz="1100" dirty="0" err="1" smtClean="0"/>
              <a:t>noiembrie</a:t>
            </a:r>
            <a:r>
              <a:rPr lang="ro-RO" sz="1100" dirty="0" smtClean="0"/>
              <a:t> 2011 / </a:t>
            </a:r>
            <a:r>
              <a:rPr lang="ro-RO" sz="1100" dirty="0" smtClean="0"/>
              <a:t>Hilton, București</a:t>
            </a:r>
            <a:endParaRPr lang="en-US" sz="11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19"/>
          <p:cNvSpPr>
            <a:spLocks noChangeArrowheads="1"/>
          </p:cNvSpPr>
          <p:nvPr/>
        </p:nvSpPr>
        <p:spPr bwMode="auto">
          <a:xfrm>
            <a:off x="457200" y="936250"/>
            <a:ext cx="8305800" cy="600164"/>
          </a:xfrm>
          <a:prstGeom prst="rect">
            <a:avLst/>
          </a:prstGeom>
          <a:noFill/>
          <a:ln w="9525">
            <a:noFill/>
            <a:miter lim="800000"/>
            <a:headEnd/>
            <a:tailEnd/>
          </a:ln>
        </p:spPr>
        <p:txBody>
          <a:bodyPr>
            <a:spAutoFit/>
          </a:bodyPr>
          <a:lstStyle/>
          <a:p>
            <a:r>
              <a:rPr lang="ro-RO" sz="1100" b="1" dirty="0">
                <a:latin typeface="Tahoma" pitchFamily="34" charset="0"/>
              </a:rPr>
              <a:t>OUG 88/12.10.2011 privind modificarea și completarea Legii nr. 220/2008 pentru stabilirea sistemului de promovare a producerii energiei din surse regenerabile de energie, republicată, cu modificările și completările ulterioare</a:t>
            </a:r>
          </a:p>
        </p:txBody>
      </p:sp>
      <p:grpSp>
        <p:nvGrpSpPr>
          <p:cNvPr id="3" name="Group 1"/>
          <p:cNvGrpSpPr>
            <a:grpSpLocks/>
          </p:cNvGrpSpPr>
          <p:nvPr/>
        </p:nvGrpSpPr>
        <p:grpSpPr bwMode="auto">
          <a:xfrm>
            <a:off x="649224" y="137160"/>
            <a:ext cx="7848600" cy="762000"/>
            <a:chOff x="685800" y="76200"/>
            <a:chExt cx="7848600" cy="762000"/>
          </a:xfrm>
        </p:grpSpPr>
        <p:pic>
          <p:nvPicPr>
            <p:cNvPr id="9" name="Picture 3"/>
            <p:cNvPicPr>
              <a:picLocks noChangeAspect="1"/>
            </p:cNvPicPr>
            <p:nvPr/>
          </p:nvPicPr>
          <p:blipFill>
            <a:blip r:embed="rId2"/>
            <a:srcRect/>
            <a:stretch>
              <a:fillRect/>
            </a:stretch>
          </p:blipFill>
          <p:spPr bwMode="auto">
            <a:xfrm>
              <a:off x="685800" y="76200"/>
              <a:ext cx="3621088" cy="762000"/>
            </a:xfrm>
            <a:prstGeom prst="rect">
              <a:avLst/>
            </a:prstGeom>
            <a:noFill/>
            <a:ln w="9525">
              <a:noFill/>
              <a:miter lim="800000"/>
              <a:headEnd/>
              <a:tailEnd/>
            </a:ln>
          </p:spPr>
        </p:pic>
        <p:cxnSp>
          <p:nvCxnSpPr>
            <p:cNvPr id="10" name="Straight Connector 9"/>
            <p:cNvCxnSpPr/>
            <p:nvPr/>
          </p:nvCxnSpPr>
          <p:spPr bwMode="auto">
            <a:xfrm rot="10800000">
              <a:off x="685800" y="798576"/>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grpSp>
      <p:cxnSp>
        <p:nvCxnSpPr>
          <p:cNvPr id="12" name="Straight Connector 11"/>
          <p:cNvCxnSpPr/>
          <p:nvPr/>
        </p:nvCxnSpPr>
        <p:spPr>
          <a:xfrm>
            <a:off x="649224" y="6309360"/>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a:xfrm>
            <a:off x="6796275" y="6321034"/>
            <a:ext cx="2133600" cy="265176"/>
          </a:xfrm>
        </p:spPr>
        <p:txBody>
          <a:bodyPr/>
          <a:lstStyle/>
          <a:p>
            <a:pPr>
              <a:defRPr/>
            </a:pPr>
            <a:fld id="{17643C47-F3B1-4A9D-AEE2-F2DB36BE080B}" type="slidenum">
              <a:rPr lang="en-US" sz="1100" smtClean="0">
                <a:latin typeface="Arial" pitchFamily="34" charset="0"/>
                <a:cs typeface="Arial" pitchFamily="34" charset="0"/>
              </a:rPr>
              <a:pPr>
                <a:defRPr/>
              </a:pPr>
              <a:t>15</a:t>
            </a:fld>
            <a:endParaRPr lang="en-US" sz="1100" dirty="0">
              <a:latin typeface="Arial" pitchFamily="34" charset="0"/>
              <a:cs typeface="Arial" pitchFamily="34" charset="0"/>
            </a:endParaRPr>
          </a:p>
        </p:txBody>
      </p:sp>
      <p:sp>
        <p:nvSpPr>
          <p:cNvPr id="14" name="TextBox 13"/>
          <p:cNvSpPr txBox="1"/>
          <p:nvPr/>
        </p:nvSpPr>
        <p:spPr>
          <a:xfrm>
            <a:off x="500034" y="1571417"/>
            <a:ext cx="8286808" cy="4431983"/>
          </a:xfrm>
          <a:prstGeom prst="rect">
            <a:avLst/>
          </a:prstGeom>
          <a:noFill/>
        </p:spPr>
        <p:txBody>
          <a:bodyPr wrap="square" rtlCol="0">
            <a:spAutoFit/>
          </a:bodyPr>
          <a:lstStyle/>
          <a:p>
            <a:pPr>
              <a:spcBef>
                <a:spcPts val="600"/>
              </a:spcBef>
            </a:pPr>
            <a:endParaRPr lang="ro-RO" sz="1400" u="sng" dirty="0" smtClean="0">
              <a:solidFill>
                <a:srgbClr val="000000"/>
              </a:solidFill>
              <a:latin typeface="Tahoma" pitchFamily="34" charset="0"/>
              <a:ea typeface="Tahoma" pitchFamily="34" charset="0"/>
              <a:cs typeface="Tahoma" pitchFamily="34" charset="0"/>
            </a:endParaRPr>
          </a:p>
          <a:p>
            <a:pPr>
              <a:spcBef>
                <a:spcPts val="600"/>
              </a:spcBef>
            </a:pPr>
            <a:r>
              <a:rPr lang="ro-RO" sz="1400" u="sng" dirty="0" smtClean="0">
                <a:solidFill>
                  <a:srgbClr val="000000"/>
                </a:solidFill>
                <a:latin typeface="Tahoma" pitchFamily="34" charset="0"/>
                <a:ea typeface="Tahoma" pitchFamily="34" charset="0"/>
                <a:cs typeface="Tahoma" pitchFamily="34" charset="0"/>
              </a:rPr>
              <a:t>Modificări:</a:t>
            </a:r>
          </a:p>
          <a:p>
            <a:pPr>
              <a:spcBef>
                <a:spcPts val="600"/>
              </a:spcBef>
            </a:pPr>
            <a:r>
              <a:rPr lang="ro-RO" sz="1400" dirty="0" smtClean="0">
                <a:solidFill>
                  <a:srgbClr val="000000"/>
                </a:solidFill>
                <a:latin typeface="Tahoma" pitchFamily="34" charset="0"/>
                <a:ea typeface="Tahoma" pitchFamily="34" charset="0"/>
                <a:cs typeface="Tahoma" pitchFamily="34" charset="0"/>
              </a:rPr>
              <a:t>Durata de valabilitate a CV: 16 luni de la data emiterii</a:t>
            </a:r>
          </a:p>
          <a:p>
            <a:pPr>
              <a:spcBef>
                <a:spcPts val="600"/>
              </a:spcBef>
            </a:pPr>
            <a:r>
              <a:rPr lang="ro-RO" sz="1400" dirty="0" smtClean="0">
                <a:solidFill>
                  <a:srgbClr val="000000"/>
                </a:solidFill>
                <a:latin typeface="Tahoma" pitchFamily="34" charset="0"/>
                <a:ea typeface="Tahoma" pitchFamily="34" charset="0"/>
                <a:cs typeface="Tahoma" pitchFamily="34" charset="0"/>
              </a:rPr>
              <a:t>Cantitatea de energie electrică pentru care se stabileşte obligaţia de achiziţie de certificate verzi include:</a:t>
            </a:r>
          </a:p>
          <a:p>
            <a:pPr lvl="1">
              <a:spcBef>
                <a:spcPts val="600"/>
              </a:spcBef>
              <a:buFont typeface="Wingdings 3"/>
              <a:buChar char="¾"/>
            </a:pPr>
            <a:r>
              <a:rPr lang="ro-RO" sz="1100" dirty="0" smtClean="0">
                <a:solidFill>
                  <a:srgbClr val="000000"/>
                </a:solidFill>
              </a:rPr>
              <a:t>  </a:t>
            </a:r>
            <a:r>
              <a:rPr lang="ro-RO" sz="1200" dirty="0" smtClean="0">
                <a:solidFill>
                  <a:srgbClr val="000000"/>
                </a:solidFill>
                <a:latin typeface="Tahoma" pitchFamily="34" charset="0"/>
                <a:ea typeface="Tahoma" pitchFamily="34" charset="0"/>
                <a:cs typeface="Tahoma" pitchFamily="34" charset="0"/>
              </a:rPr>
              <a:t>energia electrică achiziţionată de </a:t>
            </a:r>
            <a:r>
              <a:rPr lang="ro-RO" sz="1200" dirty="0" smtClean="0">
                <a:solidFill>
                  <a:schemeClr val="accent6">
                    <a:lumMod val="75000"/>
                  </a:schemeClr>
                </a:solidFill>
                <a:latin typeface="Tahoma" pitchFamily="34" charset="0"/>
                <a:ea typeface="Tahoma" pitchFamily="34" charset="0"/>
                <a:cs typeface="Tahoma" pitchFamily="34" charset="0"/>
              </a:rPr>
              <a:t>furnizorii</a:t>
            </a:r>
            <a:r>
              <a:rPr lang="ro-RO" sz="1200" dirty="0" smtClean="0">
                <a:solidFill>
                  <a:srgbClr val="000000"/>
                </a:solidFill>
                <a:latin typeface="Tahoma" pitchFamily="34" charset="0"/>
                <a:ea typeface="Tahoma" pitchFamily="34" charset="0"/>
                <a:cs typeface="Tahoma" pitchFamily="34" charset="0"/>
              </a:rPr>
              <a:t> de energie electrică, destinată atât consumului final al acestora, cât  </a:t>
            </a:r>
            <a:br>
              <a:rPr lang="ro-RO" sz="1200" dirty="0" smtClean="0">
                <a:solidFill>
                  <a:srgbClr val="000000"/>
                </a:solidFill>
                <a:latin typeface="Tahoma" pitchFamily="34" charset="0"/>
                <a:ea typeface="Tahoma" pitchFamily="34" charset="0"/>
                <a:cs typeface="Tahoma" pitchFamily="34" charset="0"/>
              </a:rPr>
            </a:br>
            <a:r>
              <a:rPr lang="ro-RO" sz="1200" dirty="0" smtClean="0">
                <a:solidFill>
                  <a:srgbClr val="000000"/>
                </a:solidFill>
                <a:latin typeface="Tahoma" pitchFamily="34" charset="0"/>
                <a:ea typeface="Tahoma" pitchFamily="34" charset="0"/>
                <a:cs typeface="Tahoma" pitchFamily="34" charset="0"/>
              </a:rPr>
              <a:t>   și vânzării către consumatorii finali</a:t>
            </a:r>
          </a:p>
          <a:p>
            <a:pPr lvl="1">
              <a:spcBef>
                <a:spcPts val="600"/>
              </a:spcBef>
              <a:buFont typeface="Wingdings 3"/>
              <a:buChar char="¾"/>
            </a:pPr>
            <a:r>
              <a:rPr lang="ro-RO" sz="1200" dirty="0" smtClean="0">
                <a:solidFill>
                  <a:srgbClr val="000000"/>
                </a:solidFill>
                <a:latin typeface="Tahoma" pitchFamily="34" charset="0"/>
                <a:ea typeface="Tahoma" pitchFamily="34" charset="0"/>
                <a:cs typeface="Tahoma" pitchFamily="34" charset="0"/>
              </a:rPr>
              <a:t> energia electrică utilizată pentru consum final propriu, altul decât consumul propriu tehnologic, de către un </a:t>
            </a:r>
            <a:br>
              <a:rPr lang="ro-RO" sz="1200" dirty="0" smtClean="0">
                <a:solidFill>
                  <a:srgbClr val="000000"/>
                </a:solidFill>
                <a:latin typeface="Tahoma" pitchFamily="34" charset="0"/>
                <a:ea typeface="Tahoma" pitchFamily="34" charset="0"/>
                <a:cs typeface="Tahoma" pitchFamily="34" charset="0"/>
              </a:rPr>
            </a:br>
            <a:r>
              <a:rPr lang="ro-RO" sz="1200" dirty="0" smtClean="0">
                <a:solidFill>
                  <a:schemeClr val="accent6">
                    <a:lumMod val="75000"/>
                  </a:schemeClr>
                </a:solidFill>
                <a:latin typeface="Tahoma" pitchFamily="34" charset="0"/>
                <a:ea typeface="Tahoma" pitchFamily="34" charset="0"/>
                <a:cs typeface="Tahoma" pitchFamily="34" charset="0"/>
              </a:rPr>
              <a:t>   producător </a:t>
            </a:r>
            <a:r>
              <a:rPr lang="ro-RO" sz="1200" dirty="0" smtClean="0">
                <a:solidFill>
                  <a:srgbClr val="000000"/>
                </a:solidFill>
                <a:latin typeface="Tahoma" pitchFamily="34" charset="0"/>
                <a:ea typeface="Tahoma" pitchFamily="34" charset="0"/>
                <a:cs typeface="Tahoma" pitchFamily="34" charset="0"/>
              </a:rPr>
              <a:t>de energie electrică</a:t>
            </a:r>
          </a:p>
          <a:p>
            <a:pPr lvl="1">
              <a:spcBef>
                <a:spcPts val="600"/>
              </a:spcBef>
              <a:buFont typeface="Wingdings 3"/>
              <a:buChar char="¾"/>
            </a:pPr>
            <a:r>
              <a:rPr lang="ro-RO" sz="1200" dirty="0" smtClean="0">
                <a:solidFill>
                  <a:srgbClr val="000000"/>
                </a:solidFill>
                <a:latin typeface="Tahoma" pitchFamily="34" charset="0"/>
                <a:ea typeface="Tahoma" pitchFamily="34" charset="0"/>
                <a:cs typeface="Tahoma" pitchFamily="34" charset="0"/>
              </a:rPr>
              <a:t> energia electrică utilizată de un </a:t>
            </a:r>
            <a:r>
              <a:rPr lang="ro-RO" sz="1200" dirty="0" smtClean="0">
                <a:solidFill>
                  <a:schemeClr val="accent6">
                    <a:lumMod val="75000"/>
                  </a:schemeClr>
                </a:solidFill>
                <a:latin typeface="Tahoma" pitchFamily="34" charset="0"/>
                <a:ea typeface="Tahoma" pitchFamily="34" charset="0"/>
                <a:cs typeface="Tahoma" pitchFamily="34" charset="0"/>
              </a:rPr>
              <a:t>producător</a:t>
            </a:r>
            <a:r>
              <a:rPr lang="ro-RO" sz="1200" dirty="0" smtClean="0">
                <a:solidFill>
                  <a:srgbClr val="000000"/>
                </a:solidFill>
                <a:latin typeface="Tahoma" pitchFamily="34" charset="0"/>
                <a:ea typeface="Tahoma" pitchFamily="34" charset="0"/>
                <a:cs typeface="Tahoma" pitchFamily="34" charset="0"/>
              </a:rPr>
              <a:t> pentru alimentarea cu energie electrică a </a:t>
            </a:r>
            <a:r>
              <a:rPr lang="ro-RO" sz="1200" dirty="0" smtClean="0">
                <a:solidFill>
                  <a:schemeClr val="accent6">
                    <a:lumMod val="75000"/>
                  </a:schemeClr>
                </a:solidFill>
                <a:latin typeface="Tahoma" pitchFamily="34" charset="0"/>
                <a:ea typeface="Tahoma" pitchFamily="34" charset="0"/>
                <a:cs typeface="Tahoma" pitchFamily="34" charset="0"/>
              </a:rPr>
              <a:t>consumatorilor racordaţi </a:t>
            </a:r>
            <a:br>
              <a:rPr lang="ro-RO" sz="1200" dirty="0" smtClean="0">
                <a:solidFill>
                  <a:schemeClr val="accent6">
                    <a:lumMod val="75000"/>
                  </a:schemeClr>
                </a:solidFill>
                <a:latin typeface="Tahoma" pitchFamily="34" charset="0"/>
                <a:ea typeface="Tahoma" pitchFamily="34" charset="0"/>
                <a:cs typeface="Tahoma" pitchFamily="34" charset="0"/>
              </a:rPr>
            </a:br>
            <a:r>
              <a:rPr lang="ro-RO" sz="1200" dirty="0" smtClean="0">
                <a:solidFill>
                  <a:schemeClr val="accent6">
                    <a:lumMod val="75000"/>
                  </a:schemeClr>
                </a:solidFill>
                <a:latin typeface="Tahoma" pitchFamily="34" charset="0"/>
                <a:ea typeface="Tahoma" pitchFamily="34" charset="0"/>
                <a:cs typeface="Tahoma" pitchFamily="34" charset="0"/>
              </a:rPr>
              <a:t>   prin linii directe de centrala electrică</a:t>
            </a:r>
          </a:p>
          <a:p>
            <a:pPr>
              <a:spcBef>
                <a:spcPts val="600"/>
              </a:spcBef>
            </a:pPr>
            <a:r>
              <a:rPr lang="ro-RO" sz="1400" dirty="0" smtClean="0">
                <a:solidFill>
                  <a:srgbClr val="000000"/>
                </a:solidFill>
                <a:latin typeface="Tahoma" pitchFamily="34" charset="0"/>
                <a:ea typeface="Tahoma" pitchFamily="34" charset="0"/>
                <a:cs typeface="Tahoma" pitchFamily="34" charset="0"/>
              </a:rPr>
              <a:t>Limitele de preț și valoarea penalizării :</a:t>
            </a:r>
          </a:p>
          <a:p>
            <a:pPr lvl="1">
              <a:spcBef>
                <a:spcPts val="600"/>
              </a:spcBef>
              <a:buFont typeface="Wingdings 3"/>
              <a:buChar char="¾"/>
            </a:pPr>
            <a:r>
              <a:rPr lang="ro-RO" sz="1100" dirty="0" smtClean="0">
                <a:solidFill>
                  <a:srgbClr val="000000"/>
                </a:solidFill>
              </a:rPr>
              <a:t>  </a:t>
            </a:r>
            <a:r>
              <a:rPr lang="pt-BR" sz="1100" dirty="0" smtClean="0">
                <a:solidFill>
                  <a:srgbClr val="000000"/>
                </a:solidFill>
              </a:rPr>
              <a:t>se indexează anual de ANRE conform </a:t>
            </a:r>
            <a:r>
              <a:rPr lang="pt-BR" sz="1100" dirty="0" smtClean="0">
                <a:solidFill>
                  <a:schemeClr val="accent6">
                    <a:lumMod val="75000"/>
                  </a:schemeClr>
                </a:solidFill>
              </a:rPr>
              <a:t>indicelui mediu anual de inflaţie pentru anul precedent</a:t>
            </a:r>
            <a:r>
              <a:rPr lang="pt-BR" sz="1100" dirty="0" smtClean="0">
                <a:solidFill>
                  <a:srgbClr val="000000"/>
                </a:solidFill>
              </a:rPr>
              <a:t>, calculat la nivelul </a:t>
            </a:r>
            <a:r>
              <a:rPr lang="pt-BR" sz="1100" dirty="0" smtClean="0">
                <a:solidFill>
                  <a:schemeClr val="accent6">
                    <a:lumMod val="75000"/>
                  </a:schemeClr>
                </a:solidFill>
              </a:rPr>
              <a:t>zonei </a:t>
            </a:r>
            <a:r>
              <a:rPr lang="ro-RO" sz="1100" dirty="0" smtClean="0">
                <a:solidFill>
                  <a:schemeClr val="accent6">
                    <a:lumMod val="75000"/>
                  </a:schemeClr>
                </a:solidFill>
              </a:rPr>
              <a:t> </a:t>
            </a:r>
            <a:br>
              <a:rPr lang="ro-RO" sz="1100" dirty="0" smtClean="0">
                <a:solidFill>
                  <a:schemeClr val="accent6">
                    <a:lumMod val="75000"/>
                  </a:schemeClr>
                </a:solidFill>
              </a:rPr>
            </a:br>
            <a:r>
              <a:rPr lang="ro-RO" sz="1100" dirty="0" smtClean="0">
                <a:solidFill>
                  <a:schemeClr val="accent6">
                    <a:lumMod val="75000"/>
                  </a:schemeClr>
                </a:solidFill>
              </a:rPr>
              <a:t>    </a:t>
            </a:r>
            <a:r>
              <a:rPr lang="pt-BR" sz="1100" dirty="0" smtClean="0">
                <a:solidFill>
                  <a:schemeClr val="accent6">
                    <a:lumMod val="75000"/>
                  </a:schemeClr>
                </a:solidFill>
              </a:rPr>
              <a:t>euro</a:t>
            </a:r>
            <a:r>
              <a:rPr lang="pt-BR" sz="1100" dirty="0" smtClean="0">
                <a:solidFill>
                  <a:srgbClr val="000000"/>
                </a:solidFill>
              </a:rPr>
              <a:t> din UE, comunicat oficial de către EUROSTAT</a:t>
            </a:r>
            <a:endParaRPr lang="ro-RO" sz="1100" dirty="0" smtClean="0">
              <a:solidFill>
                <a:srgbClr val="000000"/>
              </a:solidFill>
            </a:endParaRPr>
          </a:p>
          <a:p>
            <a:pPr>
              <a:spcBef>
                <a:spcPts val="600"/>
              </a:spcBef>
            </a:pPr>
            <a:r>
              <a:rPr lang="ro-RO" sz="1400" dirty="0" smtClean="0">
                <a:solidFill>
                  <a:srgbClr val="000000"/>
                </a:solidFill>
                <a:latin typeface="Tahoma" pitchFamily="34" charset="0"/>
                <a:ea typeface="Tahoma" pitchFamily="34" charset="0"/>
                <a:cs typeface="Tahoma" pitchFamily="34" charset="0"/>
              </a:rPr>
              <a:t>Colectare penalizări: Administrația Fondului pentru Mediu</a:t>
            </a:r>
          </a:p>
          <a:p>
            <a:pPr>
              <a:spcBef>
                <a:spcPts val="600"/>
              </a:spcBef>
            </a:pPr>
            <a:r>
              <a:rPr lang="ro-RO" sz="1400" dirty="0" smtClean="0">
                <a:solidFill>
                  <a:srgbClr val="000000"/>
                </a:solidFill>
                <a:latin typeface="Tahoma" pitchFamily="34" charset="0"/>
                <a:ea typeface="Tahoma" pitchFamily="34" charset="0"/>
                <a:cs typeface="Tahoma" pitchFamily="34" charset="0"/>
              </a:rPr>
              <a:t>Producătorii care dețin centrale electrice cu puteri instalate de cel mult 1 MW/centrală pot vinde energia electrică la </a:t>
            </a:r>
            <a:r>
              <a:rPr lang="ro-RO" sz="1400" dirty="0" smtClean="0">
                <a:solidFill>
                  <a:schemeClr val="accent6">
                    <a:lumMod val="75000"/>
                  </a:schemeClr>
                </a:solidFill>
                <a:latin typeface="Tahoma" pitchFamily="34" charset="0"/>
                <a:ea typeface="Tahoma" pitchFamily="34" charset="0"/>
                <a:cs typeface="Tahoma" pitchFamily="34" charset="0"/>
              </a:rPr>
              <a:t>prețuri reglementate unice pe tip de tehnologie </a:t>
            </a:r>
            <a:r>
              <a:rPr lang="ro-RO" sz="1400" dirty="0" smtClean="0">
                <a:solidFill>
                  <a:srgbClr val="000000"/>
                </a:solidFill>
                <a:latin typeface="Tahoma" pitchFamily="34" charset="0"/>
                <a:ea typeface="Tahoma" pitchFamily="34" charset="0"/>
                <a:cs typeface="Tahoma" pitchFamily="34" charset="0"/>
              </a:rPr>
              <a:t>și nu mai beneficiază de CV</a:t>
            </a:r>
          </a:p>
          <a:p>
            <a:pPr lvl="1">
              <a:buFont typeface="Wingdings 3"/>
              <a:buChar char="¾"/>
            </a:pPr>
            <a:endParaRPr lang="ro-RO" sz="1200" dirty="0" smtClean="0">
              <a:solidFill>
                <a:srgbClr val="000000"/>
              </a:solidFill>
              <a:latin typeface="Tahoma" pitchFamily="34" charset="0"/>
              <a:ea typeface="Tahoma" pitchFamily="34" charset="0"/>
              <a:cs typeface="Tahoma" pitchFamily="34" charset="0"/>
            </a:endParaRPr>
          </a:p>
        </p:txBody>
      </p:sp>
      <p:sp>
        <p:nvSpPr>
          <p:cNvPr id="13" name="TextBox 12"/>
          <p:cNvSpPr txBox="1">
            <a:spLocks noChangeArrowheads="1"/>
          </p:cNvSpPr>
          <p:nvPr/>
        </p:nvSpPr>
        <p:spPr bwMode="auto">
          <a:xfrm>
            <a:off x="549800" y="6324600"/>
            <a:ext cx="8458200" cy="261610"/>
          </a:xfrm>
          <a:prstGeom prst="rect">
            <a:avLst/>
          </a:prstGeom>
          <a:noFill/>
          <a:ln w="9525">
            <a:noFill/>
            <a:miter lim="800000"/>
            <a:headEnd/>
            <a:tailEnd/>
          </a:ln>
        </p:spPr>
        <p:txBody>
          <a:bodyPr>
            <a:spAutoFit/>
          </a:bodyPr>
          <a:lstStyle/>
          <a:p>
            <a:pPr>
              <a:spcBef>
                <a:spcPct val="50000"/>
              </a:spcBef>
            </a:pPr>
            <a:r>
              <a:rPr lang="it-IT" sz="1100" dirty="0" smtClean="0"/>
              <a:t>Sursele regenerabile de energie, o şansă pentru România</a:t>
            </a:r>
            <a:r>
              <a:rPr lang="ro-RO" sz="1100" dirty="0" smtClean="0"/>
              <a:t> </a:t>
            </a:r>
            <a:r>
              <a:rPr lang="ro-RO" sz="1100" dirty="0" smtClean="0"/>
              <a:t>/ 14 </a:t>
            </a:r>
            <a:r>
              <a:rPr lang="en-US" sz="1100" dirty="0" err="1" smtClean="0"/>
              <a:t>noiembrie</a:t>
            </a:r>
            <a:r>
              <a:rPr lang="ro-RO" sz="1100" dirty="0" smtClean="0"/>
              <a:t> 2011 / </a:t>
            </a:r>
            <a:r>
              <a:rPr lang="ro-RO" sz="1100" dirty="0" smtClean="0"/>
              <a:t>Hilton, București</a:t>
            </a:r>
            <a:endParaRPr lang="en-US" sz="11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19"/>
          <p:cNvSpPr>
            <a:spLocks noChangeArrowheads="1"/>
          </p:cNvSpPr>
          <p:nvPr/>
        </p:nvSpPr>
        <p:spPr bwMode="auto">
          <a:xfrm>
            <a:off x="457200" y="1040425"/>
            <a:ext cx="8305800" cy="600164"/>
          </a:xfrm>
          <a:prstGeom prst="rect">
            <a:avLst/>
          </a:prstGeom>
          <a:noFill/>
          <a:ln w="9525">
            <a:noFill/>
            <a:miter lim="800000"/>
            <a:headEnd/>
            <a:tailEnd/>
          </a:ln>
        </p:spPr>
        <p:txBody>
          <a:bodyPr>
            <a:spAutoFit/>
          </a:bodyPr>
          <a:lstStyle/>
          <a:p>
            <a:r>
              <a:rPr lang="ro-RO" sz="1100" b="1" dirty="0">
                <a:latin typeface="Tahoma" pitchFamily="34" charset="0"/>
              </a:rPr>
              <a:t>OUG 88/12.10.2011 privind modificarea și completarea Legii nr. 220/2008 pentru stabilirea sistemului de promovare a producerii energiei din surse regenerabile de energie, republicată, cu modificările și completările ulterioare</a:t>
            </a:r>
          </a:p>
        </p:txBody>
      </p:sp>
      <p:grpSp>
        <p:nvGrpSpPr>
          <p:cNvPr id="3" name="Group 1"/>
          <p:cNvGrpSpPr>
            <a:grpSpLocks/>
          </p:cNvGrpSpPr>
          <p:nvPr/>
        </p:nvGrpSpPr>
        <p:grpSpPr bwMode="auto">
          <a:xfrm>
            <a:off x="649224" y="137160"/>
            <a:ext cx="7848600" cy="762000"/>
            <a:chOff x="685800" y="76200"/>
            <a:chExt cx="7848600" cy="762000"/>
          </a:xfrm>
        </p:grpSpPr>
        <p:pic>
          <p:nvPicPr>
            <p:cNvPr id="9" name="Picture 3"/>
            <p:cNvPicPr>
              <a:picLocks noChangeAspect="1"/>
            </p:cNvPicPr>
            <p:nvPr/>
          </p:nvPicPr>
          <p:blipFill>
            <a:blip r:embed="rId2"/>
            <a:srcRect/>
            <a:stretch>
              <a:fillRect/>
            </a:stretch>
          </p:blipFill>
          <p:spPr bwMode="auto">
            <a:xfrm>
              <a:off x="685800" y="76200"/>
              <a:ext cx="3621088" cy="762000"/>
            </a:xfrm>
            <a:prstGeom prst="rect">
              <a:avLst/>
            </a:prstGeom>
            <a:noFill/>
            <a:ln w="9525">
              <a:noFill/>
              <a:miter lim="800000"/>
              <a:headEnd/>
              <a:tailEnd/>
            </a:ln>
          </p:spPr>
        </p:pic>
        <p:cxnSp>
          <p:nvCxnSpPr>
            <p:cNvPr id="10" name="Straight Connector 9"/>
            <p:cNvCxnSpPr/>
            <p:nvPr/>
          </p:nvCxnSpPr>
          <p:spPr bwMode="auto">
            <a:xfrm rot="10800000">
              <a:off x="685800" y="798576"/>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grpSp>
      <p:cxnSp>
        <p:nvCxnSpPr>
          <p:cNvPr id="12" name="Straight Connector 11"/>
          <p:cNvCxnSpPr/>
          <p:nvPr/>
        </p:nvCxnSpPr>
        <p:spPr>
          <a:xfrm>
            <a:off x="649224" y="6309360"/>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a:xfrm>
            <a:off x="6796275" y="6321034"/>
            <a:ext cx="2133600" cy="265176"/>
          </a:xfrm>
        </p:spPr>
        <p:txBody>
          <a:bodyPr/>
          <a:lstStyle/>
          <a:p>
            <a:pPr>
              <a:defRPr/>
            </a:pPr>
            <a:fld id="{17643C47-F3B1-4A9D-AEE2-F2DB36BE080B}" type="slidenum">
              <a:rPr lang="en-US" sz="1100" smtClean="0">
                <a:latin typeface="Arial" pitchFamily="34" charset="0"/>
                <a:cs typeface="Arial" pitchFamily="34" charset="0"/>
              </a:rPr>
              <a:pPr>
                <a:defRPr/>
              </a:pPr>
              <a:t>16</a:t>
            </a:fld>
            <a:endParaRPr lang="en-US" sz="1100" dirty="0">
              <a:latin typeface="Arial" pitchFamily="34" charset="0"/>
              <a:cs typeface="Arial" pitchFamily="34" charset="0"/>
            </a:endParaRPr>
          </a:p>
        </p:txBody>
      </p:sp>
      <p:sp>
        <p:nvSpPr>
          <p:cNvPr id="14" name="TextBox 13"/>
          <p:cNvSpPr txBox="1"/>
          <p:nvPr/>
        </p:nvSpPr>
        <p:spPr>
          <a:xfrm>
            <a:off x="500034" y="1626250"/>
            <a:ext cx="8286808" cy="4416594"/>
          </a:xfrm>
          <a:prstGeom prst="rect">
            <a:avLst/>
          </a:prstGeom>
          <a:noFill/>
        </p:spPr>
        <p:txBody>
          <a:bodyPr wrap="square" rtlCol="0">
            <a:spAutoFit/>
          </a:bodyPr>
          <a:lstStyle/>
          <a:p>
            <a:pPr>
              <a:spcBef>
                <a:spcPts val="600"/>
              </a:spcBef>
            </a:pPr>
            <a:endParaRPr lang="ro-RO" sz="1400" u="sng" dirty="0" smtClean="0">
              <a:solidFill>
                <a:srgbClr val="000000"/>
              </a:solidFill>
              <a:latin typeface="Tahoma" pitchFamily="34" charset="0"/>
              <a:ea typeface="Tahoma" pitchFamily="34" charset="0"/>
              <a:cs typeface="Tahoma" pitchFamily="34" charset="0"/>
            </a:endParaRPr>
          </a:p>
          <a:p>
            <a:pPr>
              <a:spcBef>
                <a:spcPts val="600"/>
              </a:spcBef>
            </a:pPr>
            <a:r>
              <a:rPr lang="ro-RO" sz="1400" u="sng" dirty="0" smtClean="0">
                <a:solidFill>
                  <a:srgbClr val="000000"/>
                </a:solidFill>
                <a:latin typeface="Tahoma" pitchFamily="34" charset="0"/>
                <a:ea typeface="Tahoma" pitchFamily="34" charset="0"/>
                <a:cs typeface="Tahoma" pitchFamily="34" charset="0"/>
              </a:rPr>
              <a:t>Alte prevederi:</a:t>
            </a:r>
          </a:p>
          <a:p>
            <a:pPr>
              <a:spcBef>
                <a:spcPts val="600"/>
              </a:spcBef>
            </a:pPr>
            <a:r>
              <a:rPr lang="ro-RO" sz="1400" dirty="0" smtClean="0">
                <a:solidFill>
                  <a:srgbClr val="E77817"/>
                </a:solidFill>
                <a:latin typeface="Tahoma" pitchFamily="34" charset="0"/>
                <a:ea typeface="Tahoma" pitchFamily="34" charset="0"/>
                <a:cs typeface="Tahoma" pitchFamily="34" charset="0"/>
              </a:rPr>
              <a:t>Dispecerizarea cu prioritate </a:t>
            </a:r>
            <a:r>
              <a:rPr lang="ro-RO" sz="1400" dirty="0" smtClean="0">
                <a:solidFill>
                  <a:srgbClr val="000000"/>
                </a:solidFill>
                <a:latin typeface="Tahoma" pitchFamily="34" charset="0"/>
                <a:ea typeface="Tahoma" pitchFamily="34" charset="0"/>
                <a:cs typeface="Tahoma" pitchFamily="34" charset="0"/>
              </a:rPr>
              <a:t>a E-SRE astfel încât producția efectivă de E-SRE să fie cât mai aproape de disponibilul acestor resurse </a:t>
            </a:r>
          </a:p>
          <a:p>
            <a:pPr>
              <a:spcBef>
                <a:spcPts val="600"/>
              </a:spcBef>
            </a:pPr>
            <a:r>
              <a:rPr lang="ro-RO" sz="1400" dirty="0" smtClean="0">
                <a:solidFill>
                  <a:srgbClr val="000000"/>
                </a:solidFill>
                <a:latin typeface="Tahoma" pitchFamily="34" charset="0"/>
                <a:ea typeface="Tahoma" pitchFamily="34" charset="0"/>
                <a:cs typeface="Tahoma" pitchFamily="34" charset="0"/>
              </a:rPr>
              <a:t>Limitarea sau întreruperea producerii de E-SRE se va face numai în baza reglementărilor tehnice și comerciale aprobate de ANRE sau în cazuri excepționale, dacă această acțiune este absolut necesară pentru menținerea stabilității și îndeplinirea criteriilor de siguranță a SEN</a:t>
            </a:r>
          </a:p>
          <a:p>
            <a:pPr>
              <a:spcBef>
                <a:spcPts val="600"/>
              </a:spcBef>
            </a:pPr>
            <a:r>
              <a:rPr lang="ro-RO" sz="1400" u="sng" dirty="0" smtClean="0">
                <a:solidFill>
                  <a:srgbClr val="000000"/>
                </a:solidFill>
                <a:latin typeface="Tahoma" pitchFamily="34" charset="0"/>
                <a:ea typeface="Tahoma" pitchFamily="34" charset="0"/>
                <a:cs typeface="Tahoma" pitchFamily="34" charset="0"/>
              </a:rPr>
              <a:t>Acces garantat la rețea</a:t>
            </a:r>
            <a:r>
              <a:rPr lang="ro-RO" sz="1400" dirty="0" smtClean="0">
                <a:solidFill>
                  <a:srgbClr val="000000"/>
                </a:solidFill>
                <a:latin typeface="Tahoma" pitchFamily="34" charset="0"/>
                <a:ea typeface="Tahoma" pitchFamily="34" charset="0"/>
                <a:cs typeface="Tahoma" pitchFamily="34" charset="0"/>
              </a:rPr>
              <a:t>: E-SRE care beneficiază de sistemul de sprijin prin CV,</a:t>
            </a:r>
            <a:r>
              <a:rPr lang="ro-RO" sz="1400" dirty="0" smtClean="0">
                <a:solidFill>
                  <a:srgbClr val="006666"/>
                </a:solidFill>
                <a:latin typeface="Tahoma" pitchFamily="34" charset="0"/>
                <a:ea typeface="Tahoma" pitchFamily="34" charset="0"/>
                <a:cs typeface="Tahoma" pitchFamily="34" charset="0"/>
              </a:rPr>
              <a:t> </a:t>
            </a:r>
            <a:r>
              <a:rPr lang="ro-RO" sz="1400" dirty="0" smtClean="0">
                <a:solidFill>
                  <a:srgbClr val="E77817"/>
                </a:solidFill>
                <a:latin typeface="Tahoma" pitchFamily="34" charset="0"/>
                <a:ea typeface="Tahoma" pitchFamily="34" charset="0"/>
                <a:cs typeface="Tahoma" pitchFamily="34" charset="0"/>
              </a:rPr>
              <a:t>contractată și vândută pe piața de energie</a:t>
            </a:r>
          </a:p>
          <a:p>
            <a:pPr>
              <a:spcBef>
                <a:spcPts val="600"/>
              </a:spcBef>
            </a:pPr>
            <a:r>
              <a:rPr lang="ro-RO" sz="1400" u="sng" dirty="0" smtClean="0">
                <a:solidFill>
                  <a:srgbClr val="000000"/>
                </a:solidFill>
                <a:latin typeface="Tahoma" pitchFamily="34" charset="0"/>
                <a:ea typeface="Tahoma" pitchFamily="34" charset="0"/>
                <a:cs typeface="Tahoma" pitchFamily="34" charset="0"/>
              </a:rPr>
              <a:t>Acces prioritar la rețea</a:t>
            </a:r>
            <a:r>
              <a:rPr lang="ro-RO" sz="1400" dirty="0" smtClean="0">
                <a:solidFill>
                  <a:srgbClr val="000000"/>
                </a:solidFill>
              </a:rPr>
              <a:t>: E-SRE </a:t>
            </a:r>
            <a:r>
              <a:rPr lang="ro-RO" sz="1400" dirty="0" smtClean="0">
                <a:solidFill>
                  <a:srgbClr val="E77817"/>
                </a:solidFill>
              </a:rPr>
              <a:t>contractată și vândută la preț reglementat</a:t>
            </a:r>
          </a:p>
          <a:p>
            <a:pPr>
              <a:spcBef>
                <a:spcPts val="600"/>
              </a:spcBef>
            </a:pPr>
            <a:r>
              <a:rPr lang="ro-RO" sz="1400" u="sng" dirty="0" smtClean="0">
                <a:solidFill>
                  <a:srgbClr val="000000"/>
                </a:solidFill>
                <a:latin typeface="Tahoma" pitchFamily="34" charset="0"/>
                <a:ea typeface="Tahoma" pitchFamily="34" charset="0"/>
                <a:cs typeface="Tahoma" pitchFamily="34" charset="0"/>
              </a:rPr>
              <a:t>Racordarea la rețea </a:t>
            </a:r>
            <a:r>
              <a:rPr lang="ro-RO" sz="1400" dirty="0" smtClean="0">
                <a:solidFill>
                  <a:srgbClr val="000000"/>
                </a:solidFill>
                <a:latin typeface="Tahoma" pitchFamily="34" charset="0"/>
                <a:ea typeface="Tahoma" pitchFamily="34" charset="0"/>
                <a:cs typeface="Tahoma" pitchFamily="34" charset="0"/>
              </a:rPr>
              <a:t>se face în măsura în care nu este afectată siguranța SEN</a:t>
            </a:r>
          </a:p>
          <a:p>
            <a:pPr>
              <a:spcBef>
                <a:spcPts val="600"/>
              </a:spcBef>
            </a:pPr>
            <a:endParaRPr lang="ro-RO" sz="1400" u="sng" dirty="0">
              <a:solidFill>
                <a:srgbClr val="000000"/>
              </a:solidFill>
              <a:latin typeface="Tahoma" pitchFamily="34" charset="0"/>
              <a:ea typeface="Tahoma" pitchFamily="34" charset="0"/>
              <a:cs typeface="Tahoma" pitchFamily="34" charset="0"/>
            </a:endParaRPr>
          </a:p>
          <a:p>
            <a:pPr>
              <a:spcBef>
                <a:spcPts val="600"/>
              </a:spcBef>
            </a:pPr>
            <a:r>
              <a:rPr lang="ro-RO" sz="1400" u="sng" dirty="0" smtClean="0">
                <a:solidFill>
                  <a:srgbClr val="000000"/>
                </a:solidFill>
                <a:latin typeface="Tahoma" pitchFamily="34" charset="0"/>
                <a:ea typeface="Tahoma" pitchFamily="34" charset="0"/>
                <a:cs typeface="Tahoma" pitchFamily="34" charset="0"/>
              </a:rPr>
              <a:t>Producătorii </a:t>
            </a:r>
            <a:r>
              <a:rPr lang="ro-RO" sz="1400" u="sng" dirty="0">
                <a:solidFill>
                  <a:srgbClr val="000000"/>
                </a:solidFill>
                <a:latin typeface="Tahoma" pitchFamily="34" charset="0"/>
                <a:ea typeface="Tahoma" pitchFamily="34" charset="0"/>
                <a:cs typeface="Tahoma" pitchFamily="34" charset="0"/>
              </a:rPr>
              <a:t>care dezvolta proiecte de producere a E-SRE cu putere instalată mai mare de 125 MW:</a:t>
            </a:r>
          </a:p>
          <a:p>
            <a:pPr lvl="2">
              <a:buFont typeface="Wingdings 3"/>
              <a:buChar char="¾"/>
            </a:pPr>
            <a:r>
              <a:rPr lang="ro-RO" sz="1400" dirty="0">
                <a:solidFill>
                  <a:srgbClr val="000000"/>
                </a:solidFill>
                <a:latin typeface="Tahoma" pitchFamily="34" charset="0"/>
                <a:ea typeface="Tahoma" pitchFamily="34" charset="0"/>
                <a:cs typeface="Tahoma" pitchFamily="34" charset="0"/>
              </a:rPr>
              <a:t> au obligația de notificare separată la CE, a proiectelor.</a:t>
            </a:r>
          </a:p>
          <a:p>
            <a:pPr lvl="2">
              <a:buFont typeface="Wingdings 3"/>
              <a:buChar char="¾"/>
            </a:pPr>
            <a:r>
              <a:rPr lang="ro-RO" sz="1400" dirty="0">
                <a:solidFill>
                  <a:srgbClr val="000000"/>
                </a:solidFill>
                <a:latin typeface="Tahoma" pitchFamily="34" charset="0"/>
                <a:ea typeface="Tahoma" pitchFamily="34" charset="0"/>
                <a:cs typeface="Tahoma" pitchFamily="34" charset="0"/>
              </a:rPr>
              <a:t> primesc CV numai după autorizare de către CE</a:t>
            </a:r>
          </a:p>
          <a:p>
            <a:pPr>
              <a:spcBef>
                <a:spcPts val="600"/>
              </a:spcBef>
            </a:pPr>
            <a:endParaRPr lang="ro-RO" sz="1400" dirty="0" smtClean="0">
              <a:solidFill>
                <a:srgbClr val="000000"/>
              </a:solidFill>
              <a:latin typeface="Tahoma" pitchFamily="34" charset="0"/>
              <a:ea typeface="Tahoma" pitchFamily="34" charset="0"/>
              <a:cs typeface="Tahoma" pitchFamily="34" charset="0"/>
            </a:endParaRPr>
          </a:p>
          <a:p>
            <a:pPr lvl="1">
              <a:buFont typeface="Wingdings 3"/>
              <a:buChar char="¾"/>
            </a:pPr>
            <a:endParaRPr lang="ro-RO" sz="1200" dirty="0" smtClean="0">
              <a:solidFill>
                <a:srgbClr val="000000"/>
              </a:solidFill>
              <a:latin typeface="Tahoma" pitchFamily="34" charset="0"/>
              <a:ea typeface="Tahoma" pitchFamily="34" charset="0"/>
              <a:cs typeface="Tahoma" pitchFamily="34" charset="0"/>
            </a:endParaRPr>
          </a:p>
        </p:txBody>
      </p:sp>
      <p:sp>
        <p:nvSpPr>
          <p:cNvPr id="13" name="TextBox 12"/>
          <p:cNvSpPr txBox="1">
            <a:spLocks noChangeArrowheads="1"/>
          </p:cNvSpPr>
          <p:nvPr/>
        </p:nvSpPr>
        <p:spPr bwMode="auto">
          <a:xfrm>
            <a:off x="549800" y="6324600"/>
            <a:ext cx="8458200" cy="261610"/>
          </a:xfrm>
          <a:prstGeom prst="rect">
            <a:avLst/>
          </a:prstGeom>
          <a:noFill/>
          <a:ln w="9525">
            <a:noFill/>
            <a:miter lim="800000"/>
            <a:headEnd/>
            <a:tailEnd/>
          </a:ln>
        </p:spPr>
        <p:txBody>
          <a:bodyPr>
            <a:spAutoFit/>
          </a:bodyPr>
          <a:lstStyle/>
          <a:p>
            <a:pPr>
              <a:spcBef>
                <a:spcPct val="50000"/>
              </a:spcBef>
            </a:pPr>
            <a:r>
              <a:rPr lang="it-IT" sz="1100" dirty="0" smtClean="0"/>
              <a:t>Sursele regenerabile de energie, o şansă pentru România</a:t>
            </a:r>
            <a:r>
              <a:rPr lang="ro-RO" sz="1100" dirty="0" smtClean="0"/>
              <a:t> </a:t>
            </a:r>
            <a:r>
              <a:rPr lang="ro-RO" sz="1100" dirty="0" smtClean="0"/>
              <a:t>/ 14 </a:t>
            </a:r>
            <a:r>
              <a:rPr lang="en-US" sz="1100" dirty="0" err="1" smtClean="0"/>
              <a:t>noiembrie</a:t>
            </a:r>
            <a:r>
              <a:rPr lang="ro-RO" sz="1100" dirty="0" smtClean="0"/>
              <a:t> 2011 / </a:t>
            </a:r>
            <a:r>
              <a:rPr lang="ro-RO" sz="1100" dirty="0" smtClean="0"/>
              <a:t>Hilton, București</a:t>
            </a:r>
            <a:endParaRPr lang="en-US" sz="11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19"/>
          <p:cNvSpPr>
            <a:spLocks noChangeArrowheads="1"/>
          </p:cNvSpPr>
          <p:nvPr/>
        </p:nvSpPr>
        <p:spPr bwMode="auto">
          <a:xfrm>
            <a:off x="457200" y="1185446"/>
            <a:ext cx="8305800" cy="338554"/>
          </a:xfrm>
          <a:prstGeom prst="rect">
            <a:avLst/>
          </a:prstGeom>
          <a:noFill/>
          <a:ln w="9525">
            <a:noFill/>
            <a:miter lim="800000"/>
            <a:headEnd/>
            <a:tailEnd/>
          </a:ln>
        </p:spPr>
        <p:txBody>
          <a:bodyPr>
            <a:spAutoFit/>
          </a:bodyPr>
          <a:lstStyle/>
          <a:p>
            <a:pPr>
              <a:defRPr/>
            </a:pPr>
            <a:r>
              <a:rPr lang="ro-RO" sz="1600" b="1" dirty="0">
                <a:latin typeface="Tahoma" pitchFamily="34" charset="0"/>
              </a:rPr>
              <a:t>Legislație secundară - Rolul OPCOM </a:t>
            </a:r>
            <a:endParaRPr lang="ro-RO" sz="1600" b="1" dirty="0" smtClean="0">
              <a:latin typeface="Tahoma" pitchFamily="34" charset="0"/>
            </a:endParaRPr>
          </a:p>
        </p:txBody>
      </p:sp>
      <p:grpSp>
        <p:nvGrpSpPr>
          <p:cNvPr id="3" name="Group 1"/>
          <p:cNvGrpSpPr>
            <a:grpSpLocks/>
          </p:cNvGrpSpPr>
          <p:nvPr/>
        </p:nvGrpSpPr>
        <p:grpSpPr bwMode="auto">
          <a:xfrm>
            <a:off x="649224" y="137160"/>
            <a:ext cx="7848600" cy="762000"/>
            <a:chOff x="685800" y="76200"/>
            <a:chExt cx="7848600" cy="762000"/>
          </a:xfrm>
        </p:grpSpPr>
        <p:pic>
          <p:nvPicPr>
            <p:cNvPr id="9" name="Picture 3"/>
            <p:cNvPicPr>
              <a:picLocks noChangeAspect="1"/>
            </p:cNvPicPr>
            <p:nvPr/>
          </p:nvPicPr>
          <p:blipFill>
            <a:blip r:embed="rId2"/>
            <a:srcRect/>
            <a:stretch>
              <a:fillRect/>
            </a:stretch>
          </p:blipFill>
          <p:spPr bwMode="auto">
            <a:xfrm>
              <a:off x="685800" y="76200"/>
              <a:ext cx="3621088" cy="762000"/>
            </a:xfrm>
            <a:prstGeom prst="rect">
              <a:avLst/>
            </a:prstGeom>
            <a:noFill/>
            <a:ln w="9525">
              <a:noFill/>
              <a:miter lim="800000"/>
              <a:headEnd/>
              <a:tailEnd/>
            </a:ln>
          </p:spPr>
        </p:pic>
        <p:cxnSp>
          <p:nvCxnSpPr>
            <p:cNvPr id="10" name="Straight Connector 9"/>
            <p:cNvCxnSpPr/>
            <p:nvPr/>
          </p:nvCxnSpPr>
          <p:spPr bwMode="auto">
            <a:xfrm rot="10800000">
              <a:off x="685800" y="798576"/>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grpSp>
      <p:cxnSp>
        <p:nvCxnSpPr>
          <p:cNvPr id="12" name="Straight Connector 11"/>
          <p:cNvCxnSpPr/>
          <p:nvPr/>
        </p:nvCxnSpPr>
        <p:spPr>
          <a:xfrm>
            <a:off x="649224" y="6309360"/>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a:xfrm>
            <a:off x="6796275" y="6321034"/>
            <a:ext cx="2133600" cy="265176"/>
          </a:xfrm>
        </p:spPr>
        <p:txBody>
          <a:bodyPr/>
          <a:lstStyle/>
          <a:p>
            <a:pPr>
              <a:defRPr/>
            </a:pPr>
            <a:fld id="{17643C47-F3B1-4A9D-AEE2-F2DB36BE080B}" type="slidenum">
              <a:rPr lang="en-US" sz="1100" smtClean="0">
                <a:latin typeface="Arial" pitchFamily="34" charset="0"/>
                <a:cs typeface="Arial" pitchFamily="34" charset="0"/>
              </a:rPr>
              <a:pPr>
                <a:defRPr/>
              </a:pPr>
              <a:t>17</a:t>
            </a:fld>
            <a:endParaRPr lang="en-US" sz="1100" dirty="0">
              <a:latin typeface="Arial" pitchFamily="34" charset="0"/>
              <a:cs typeface="Arial" pitchFamily="34" charset="0"/>
            </a:endParaRPr>
          </a:p>
        </p:txBody>
      </p:sp>
      <p:sp>
        <p:nvSpPr>
          <p:cNvPr id="11" name="TextBox 10"/>
          <p:cNvSpPr txBox="1"/>
          <p:nvPr/>
        </p:nvSpPr>
        <p:spPr>
          <a:xfrm>
            <a:off x="609600" y="1676400"/>
            <a:ext cx="8072494" cy="4585871"/>
          </a:xfrm>
          <a:prstGeom prst="rect">
            <a:avLst/>
          </a:prstGeom>
          <a:noFill/>
        </p:spPr>
        <p:txBody>
          <a:bodyPr wrap="square" rtlCol="0">
            <a:spAutoFit/>
          </a:bodyPr>
          <a:lstStyle/>
          <a:p>
            <a:endParaRPr lang="ro-RO" sz="1400" dirty="0" smtClean="0">
              <a:solidFill>
                <a:srgbClr val="000000"/>
              </a:solidFill>
              <a:latin typeface="Tahoma" pitchFamily="34" charset="0"/>
              <a:ea typeface="Tahoma" pitchFamily="34" charset="0"/>
              <a:cs typeface="Tahoma" pitchFamily="34" charset="0"/>
            </a:endParaRPr>
          </a:p>
          <a:p>
            <a:r>
              <a:rPr lang="ro-RO" sz="1400" dirty="0" smtClean="0">
                <a:solidFill>
                  <a:schemeClr val="accent6">
                    <a:lumMod val="75000"/>
                  </a:schemeClr>
                </a:solidFill>
                <a:effectLst>
                  <a:outerShdw blurRad="38100" dist="38100" dir="2700000" algn="tl">
                    <a:srgbClr val="000000">
                      <a:alpha val="43137"/>
                    </a:srgbClr>
                  </a:outerShdw>
                </a:effectLst>
                <a:latin typeface="Tahoma" pitchFamily="34" charset="0"/>
                <a:ea typeface="Tahoma" pitchFamily="34" charset="0"/>
                <a:cs typeface="Tahoma" pitchFamily="34" charset="0"/>
              </a:rPr>
              <a:t>Regulamentul de organizare şi funcţionare a pieţei de certificate verzi</a:t>
            </a:r>
          </a:p>
          <a:p>
            <a:endParaRPr lang="ro-RO" sz="1400" dirty="0" smtClean="0">
              <a:solidFill>
                <a:srgbClr val="000000"/>
              </a:solidFill>
              <a:latin typeface="Tahoma" pitchFamily="34" charset="0"/>
              <a:ea typeface="Tahoma" pitchFamily="34" charset="0"/>
              <a:cs typeface="Tahoma" pitchFamily="34" charset="0"/>
            </a:endParaRPr>
          </a:p>
          <a:p>
            <a:pPr marL="285750" indent="-285750">
              <a:buFont typeface="Wingdings" pitchFamily="2" charset="2"/>
              <a:buChar char="Ø"/>
            </a:pPr>
            <a:r>
              <a:rPr lang="ro-RO" sz="1400" dirty="0" smtClean="0">
                <a:solidFill>
                  <a:schemeClr val="accent6">
                    <a:lumMod val="75000"/>
                  </a:schemeClr>
                </a:solidFill>
                <a:effectLst>
                  <a:outerShdw blurRad="38100" dist="38100" dir="2700000" algn="tl">
                    <a:srgbClr val="000000">
                      <a:alpha val="43137"/>
                    </a:srgbClr>
                  </a:outerShdw>
                </a:effectLst>
                <a:latin typeface="Tahoma" pitchFamily="34" charset="0"/>
                <a:ea typeface="Tahoma" pitchFamily="34" charset="0"/>
                <a:cs typeface="Tahoma" pitchFamily="34" charset="0"/>
              </a:rPr>
              <a:t>Administrator al pieţei de certificate verzi:</a:t>
            </a:r>
            <a:r>
              <a:rPr lang="ro-RO" sz="1400" dirty="0" smtClean="0">
                <a:solidFill>
                  <a:srgbClr val="000000"/>
                </a:solidFill>
                <a:latin typeface="Tahoma" pitchFamily="34" charset="0"/>
                <a:ea typeface="Tahoma" pitchFamily="34" charset="0"/>
                <a:cs typeface="Tahoma" pitchFamily="34" charset="0"/>
              </a:rPr>
              <a:t> Piaţa de Certificate Verzi este formată din Piaţa Centralizată de Certificate Verzi şi Piaţa Contractelor Bilaterale de Certificate Verzi</a:t>
            </a:r>
          </a:p>
          <a:p>
            <a:pPr marL="285750" indent="-285750">
              <a:buFont typeface="Wingdings" pitchFamily="2" charset="2"/>
              <a:buChar char="Ø"/>
            </a:pPr>
            <a:endParaRPr lang="ro-RO" sz="1400" dirty="0" smtClean="0">
              <a:solidFill>
                <a:srgbClr val="000000"/>
              </a:solidFill>
              <a:latin typeface="Tahoma" pitchFamily="34" charset="0"/>
              <a:ea typeface="Tahoma" pitchFamily="34" charset="0"/>
              <a:cs typeface="Tahoma" pitchFamily="34" charset="0"/>
            </a:endParaRPr>
          </a:p>
          <a:p>
            <a:pPr marL="285750" indent="-285750">
              <a:buFont typeface="Wingdings" pitchFamily="2" charset="2"/>
              <a:buChar char="Ø"/>
            </a:pPr>
            <a:r>
              <a:rPr lang="ro-RO" sz="1400" dirty="0">
                <a:solidFill>
                  <a:schemeClr val="accent6">
                    <a:lumMod val="75000"/>
                  </a:schemeClr>
                </a:solidFill>
                <a:effectLst>
                  <a:outerShdw blurRad="38100" dist="38100" dir="2700000" algn="tl">
                    <a:srgbClr val="000000">
                      <a:alpha val="43137"/>
                    </a:srgbClr>
                  </a:outerShdw>
                </a:effectLst>
                <a:latin typeface="Tahoma" pitchFamily="34" charset="0"/>
                <a:ea typeface="Tahoma" pitchFamily="34" charset="0"/>
                <a:cs typeface="Tahoma" pitchFamily="34" charset="0"/>
              </a:rPr>
              <a:t>Operator al pieţei centralizate de certificate </a:t>
            </a:r>
            <a:r>
              <a:rPr lang="ro-RO" sz="1400" dirty="0" smtClean="0">
                <a:solidFill>
                  <a:schemeClr val="accent6">
                    <a:lumMod val="75000"/>
                  </a:schemeClr>
                </a:solidFill>
                <a:effectLst>
                  <a:outerShdw blurRad="38100" dist="38100" dir="2700000" algn="tl">
                    <a:srgbClr val="000000">
                      <a:alpha val="43137"/>
                    </a:srgbClr>
                  </a:outerShdw>
                </a:effectLst>
                <a:latin typeface="Tahoma" pitchFamily="34" charset="0"/>
                <a:ea typeface="Tahoma" pitchFamily="34" charset="0"/>
                <a:cs typeface="Tahoma" pitchFamily="34" charset="0"/>
              </a:rPr>
              <a:t>verzi: </a:t>
            </a:r>
          </a:p>
          <a:p>
            <a:pPr marL="742950" lvl="1" indent="-285750">
              <a:spcBef>
                <a:spcPts val="600"/>
              </a:spcBef>
              <a:buFont typeface="Courier New" pitchFamily="49" charset="0"/>
              <a:buChar char="o"/>
            </a:pPr>
            <a:r>
              <a:rPr lang="ro-RO" sz="1400" dirty="0" smtClean="0">
                <a:latin typeface="Tahoma" pitchFamily="34" charset="0"/>
                <a:ea typeface="Tahoma" pitchFamily="34" charset="0"/>
                <a:cs typeface="Tahoma" pitchFamily="34" charset="0"/>
              </a:rPr>
              <a:t>Organizează sesiunile de tranzacționare a CV pe PCCV</a:t>
            </a:r>
          </a:p>
          <a:p>
            <a:pPr marL="742950" lvl="1" indent="-285750">
              <a:spcBef>
                <a:spcPts val="600"/>
              </a:spcBef>
              <a:buFont typeface="Courier New" pitchFamily="49" charset="0"/>
              <a:buChar char="o"/>
            </a:pPr>
            <a:r>
              <a:rPr lang="ro-RO" sz="1400" dirty="0" smtClean="0">
                <a:latin typeface="Tahoma" pitchFamily="34" charset="0"/>
                <a:ea typeface="Tahoma" pitchFamily="34" charset="0"/>
                <a:cs typeface="Tahoma" pitchFamily="34" charset="0"/>
              </a:rPr>
              <a:t>Primește ofertele de vânzare/cumpărare CV pe PCCV</a:t>
            </a:r>
          </a:p>
          <a:p>
            <a:pPr marL="742950" lvl="1" indent="-285750">
              <a:spcBef>
                <a:spcPts val="600"/>
              </a:spcBef>
              <a:buFont typeface="Courier New" pitchFamily="49" charset="0"/>
              <a:buChar char="o"/>
            </a:pPr>
            <a:r>
              <a:rPr lang="ro-RO" sz="1400" dirty="0" smtClean="0">
                <a:latin typeface="Tahoma" pitchFamily="34" charset="0"/>
                <a:ea typeface="Tahoma" pitchFamily="34" charset="0"/>
                <a:cs typeface="Tahoma" pitchFamily="34" charset="0"/>
              </a:rPr>
              <a:t>Validează ofertele</a:t>
            </a:r>
          </a:p>
          <a:p>
            <a:pPr marL="742950" lvl="1" indent="-285750">
              <a:spcBef>
                <a:spcPts val="600"/>
              </a:spcBef>
              <a:buFont typeface="Courier New" pitchFamily="49" charset="0"/>
              <a:buChar char="o"/>
            </a:pPr>
            <a:r>
              <a:rPr lang="ro-RO" sz="1400" dirty="0" smtClean="0">
                <a:latin typeface="Tahoma" pitchFamily="34" charset="0"/>
                <a:ea typeface="Tahoma" pitchFamily="34" charset="0"/>
                <a:cs typeface="Tahoma" pitchFamily="34" charset="0"/>
              </a:rPr>
              <a:t>Determină PIPCCV și numărul de CV tranzacționate pe PCCV în sesiunea de tranzacționare</a:t>
            </a:r>
          </a:p>
          <a:p>
            <a:pPr marL="742950" lvl="1" indent="-285750">
              <a:spcBef>
                <a:spcPts val="600"/>
              </a:spcBef>
              <a:buFont typeface="Courier New" pitchFamily="49" charset="0"/>
              <a:buChar char="o"/>
            </a:pPr>
            <a:r>
              <a:rPr lang="ro-RO" sz="1400" dirty="0" smtClean="0">
                <a:latin typeface="Tahoma" pitchFamily="34" charset="0"/>
                <a:ea typeface="Tahoma" pitchFamily="34" charset="0"/>
                <a:cs typeface="Tahoma" pitchFamily="34" charset="0"/>
              </a:rPr>
              <a:t>Întocmește Notele de decontare pentru tranzacțiile pe PCCV din sesiunea de tranzacționare</a:t>
            </a:r>
          </a:p>
          <a:p>
            <a:pPr marL="742950" lvl="1" indent="-285750">
              <a:spcBef>
                <a:spcPts val="600"/>
              </a:spcBef>
              <a:buFont typeface="Courier New" pitchFamily="49" charset="0"/>
              <a:buChar char="o"/>
            </a:pPr>
            <a:r>
              <a:rPr lang="ro-RO" sz="1400" dirty="0" smtClean="0">
                <a:latin typeface="Tahoma" pitchFamily="34" charset="0"/>
                <a:ea typeface="Tahoma" pitchFamily="34" charset="0"/>
                <a:cs typeface="Tahoma" pitchFamily="34" charset="0"/>
              </a:rPr>
              <a:t>Transmite Notele de decontare participanților</a:t>
            </a:r>
          </a:p>
          <a:p>
            <a:pPr marL="742950" lvl="1" indent="-285750">
              <a:spcBef>
                <a:spcPts val="600"/>
              </a:spcBef>
              <a:buFont typeface="Courier New" pitchFamily="49" charset="0"/>
              <a:buChar char="o"/>
            </a:pPr>
            <a:r>
              <a:rPr lang="ro-RO" sz="1400" dirty="0" smtClean="0">
                <a:latin typeface="Tahoma" pitchFamily="34" charset="0"/>
                <a:ea typeface="Tahoma" pitchFamily="34" charset="0"/>
                <a:cs typeface="Tahoma" pitchFamily="34" charset="0"/>
              </a:rPr>
              <a:t>Primește de la participanții care au tranzacționate în sesiunea de tranzacționare pe PCCV, confirmările de plată/de încasare</a:t>
            </a:r>
          </a:p>
          <a:p>
            <a:pPr marL="742950" lvl="1" indent="-285750">
              <a:spcBef>
                <a:spcPts val="600"/>
              </a:spcBef>
              <a:buFont typeface="Courier New" pitchFamily="49" charset="0"/>
              <a:buChar char="o"/>
            </a:pPr>
            <a:r>
              <a:rPr lang="ro-RO" sz="1400" dirty="0" smtClean="0">
                <a:solidFill>
                  <a:srgbClr val="000000"/>
                </a:solidFill>
                <a:latin typeface="Tahoma" pitchFamily="34" charset="0"/>
                <a:ea typeface="Tahoma" pitchFamily="34" charset="0"/>
                <a:cs typeface="Tahoma" pitchFamily="34" charset="0"/>
              </a:rPr>
              <a:t>După primirea confirmărilor de stingere a obligațiilor financiare între participanți, conform Notelor de decontare, transferă CV din contul vânzătorului în contul cumpărătorului</a:t>
            </a:r>
            <a:endParaRPr lang="ro-RO" sz="1400" dirty="0" smtClean="0">
              <a:solidFill>
                <a:srgbClr val="000000"/>
              </a:solidFill>
              <a:latin typeface="Tahoma" pitchFamily="34" charset="0"/>
              <a:ea typeface="Tahoma" pitchFamily="34" charset="0"/>
              <a:cs typeface="Tahoma" pitchFamily="34" charset="0"/>
            </a:endParaRPr>
          </a:p>
        </p:txBody>
      </p:sp>
      <p:sp>
        <p:nvSpPr>
          <p:cNvPr id="14" name="TextBox 13"/>
          <p:cNvSpPr txBox="1">
            <a:spLocks noChangeArrowheads="1"/>
          </p:cNvSpPr>
          <p:nvPr/>
        </p:nvSpPr>
        <p:spPr bwMode="auto">
          <a:xfrm>
            <a:off x="549800" y="6324600"/>
            <a:ext cx="8458200" cy="261610"/>
          </a:xfrm>
          <a:prstGeom prst="rect">
            <a:avLst/>
          </a:prstGeom>
          <a:noFill/>
          <a:ln w="9525">
            <a:noFill/>
            <a:miter lim="800000"/>
            <a:headEnd/>
            <a:tailEnd/>
          </a:ln>
        </p:spPr>
        <p:txBody>
          <a:bodyPr>
            <a:spAutoFit/>
          </a:bodyPr>
          <a:lstStyle/>
          <a:p>
            <a:pPr>
              <a:spcBef>
                <a:spcPct val="50000"/>
              </a:spcBef>
            </a:pPr>
            <a:r>
              <a:rPr lang="it-IT" sz="1100" dirty="0" smtClean="0"/>
              <a:t>Sursele regenerabile de energie, o şansă pentru România</a:t>
            </a:r>
            <a:r>
              <a:rPr lang="ro-RO" sz="1100" dirty="0" smtClean="0"/>
              <a:t> </a:t>
            </a:r>
            <a:r>
              <a:rPr lang="ro-RO" sz="1100" dirty="0" smtClean="0"/>
              <a:t>/ 14 </a:t>
            </a:r>
            <a:r>
              <a:rPr lang="en-US" sz="1100" dirty="0" err="1" smtClean="0"/>
              <a:t>noiembrie</a:t>
            </a:r>
            <a:r>
              <a:rPr lang="ro-RO" sz="1100" dirty="0" smtClean="0"/>
              <a:t> 2011 / </a:t>
            </a:r>
            <a:r>
              <a:rPr lang="ro-RO" sz="1100" dirty="0" smtClean="0"/>
              <a:t>Hilton, București</a:t>
            </a:r>
            <a:endParaRPr lang="en-US" sz="11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19"/>
          <p:cNvSpPr>
            <a:spLocks noChangeArrowheads="1"/>
          </p:cNvSpPr>
          <p:nvPr/>
        </p:nvSpPr>
        <p:spPr bwMode="auto">
          <a:xfrm>
            <a:off x="457200" y="1185446"/>
            <a:ext cx="8305800" cy="338554"/>
          </a:xfrm>
          <a:prstGeom prst="rect">
            <a:avLst/>
          </a:prstGeom>
          <a:noFill/>
          <a:ln w="9525">
            <a:noFill/>
            <a:miter lim="800000"/>
            <a:headEnd/>
            <a:tailEnd/>
          </a:ln>
        </p:spPr>
        <p:txBody>
          <a:bodyPr>
            <a:spAutoFit/>
          </a:bodyPr>
          <a:lstStyle/>
          <a:p>
            <a:pPr>
              <a:defRPr/>
            </a:pPr>
            <a:r>
              <a:rPr lang="ro-RO" sz="1600" b="1" dirty="0">
                <a:latin typeface="Tahoma" pitchFamily="34" charset="0"/>
              </a:rPr>
              <a:t>Legislație secundară - Rolul OPCOM </a:t>
            </a:r>
            <a:endParaRPr lang="ro-RO" sz="1600" b="1" dirty="0" smtClean="0">
              <a:latin typeface="Tahoma" pitchFamily="34" charset="0"/>
            </a:endParaRPr>
          </a:p>
        </p:txBody>
      </p:sp>
      <p:grpSp>
        <p:nvGrpSpPr>
          <p:cNvPr id="3" name="Group 1"/>
          <p:cNvGrpSpPr>
            <a:grpSpLocks/>
          </p:cNvGrpSpPr>
          <p:nvPr/>
        </p:nvGrpSpPr>
        <p:grpSpPr bwMode="auto">
          <a:xfrm>
            <a:off x="649224" y="137160"/>
            <a:ext cx="7848600" cy="762000"/>
            <a:chOff x="685800" y="76200"/>
            <a:chExt cx="7848600" cy="762000"/>
          </a:xfrm>
        </p:grpSpPr>
        <p:pic>
          <p:nvPicPr>
            <p:cNvPr id="9" name="Picture 3"/>
            <p:cNvPicPr>
              <a:picLocks noChangeAspect="1"/>
            </p:cNvPicPr>
            <p:nvPr/>
          </p:nvPicPr>
          <p:blipFill>
            <a:blip r:embed="rId2"/>
            <a:srcRect/>
            <a:stretch>
              <a:fillRect/>
            </a:stretch>
          </p:blipFill>
          <p:spPr bwMode="auto">
            <a:xfrm>
              <a:off x="685800" y="76200"/>
              <a:ext cx="3621088" cy="762000"/>
            </a:xfrm>
            <a:prstGeom prst="rect">
              <a:avLst/>
            </a:prstGeom>
            <a:noFill/>
            <a:ln w="9525">
              <a:noFill/>
              <a:miter lim="800000"/>
              <a:headEnd/>
              <a:tailEnd/>
            </a:ln>
          </p:spPr>
        </p:pic>
        <p:cxnSp>
          <p:nvCxnSpPr>
            <p:cNvPr id="10" name="Straight Connector 9"/>
            <p:cNvCxnSpPr/>
            <p:nvPr/>
          </p:nvCxnSpPr>
          <p:spPr bwMode="auto">
            <a:xfrm rot="10800000">
              <a:off x="685800" y="798576"/>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grpSp>
      <p:cxnSp>
        <p:nvCxnSpPr>
          <p:cNvPr id="12" name="Straight Connector 11"/>
          <p:cNvCxnSpPr/>
          <p:nvPr/>
        </p:nvCxnSpPr>
        <p:spPr>
          <a:xfrm>
            <a:off x="649224" y="6309360"/>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a:xfrm>
            <a:off x="6796275" y="6321034"/>
            <a:ext cx="2133600" cy="265176"/>
          </a:xfrm>
        </p:spPr>
        <p:txBody>
          <a:bodyPr/>
          <a:lstStyle/>
          <a:p>
            <a:pPr>
              <a:defRPr/>
            </a:pPr>
            <a:fld id="{17643C47-F3B1-4A9D-AEE2-F2DB36BE080B}" type="slidenum">
              <a:rPr lang="en-US" sz="1100" smtClean="0">
                <a:latin typeface="Arial" pitchFamily="34" charset="0"/>
                <a:cs typeface="Arial" pitchFamily="34" charset="0"/>
              </a:rPr>
              <a:pPr>
                <a:defRPr/>
              </a:pPr>
              <a:t>18</a:t>
            </a:fld>
            <a:endParaRPr lang="en-US" sz="1100" dirty="0">
              <a:latin typeface="Arial" pitchFamily="34" charset="0"/>
              <a:cs typeface="Arial" pitchFamily="34" charset="0"/>
            </a:endParaRPr>
          </a:p>
        </p:txBody>
      </p:sp>
      <p:sp>
        <p:nvSpPr>
          <p:cNvPr id="11" name="TextBox 10"/>
          <p:cNvSpPr txBox="1"/>
          <p:nvPr/>
        </p:nvSpPr>
        <p:spPr>
          <a:xfrm>
            <a:off x="609600" y="1676400"/>
            <a:ext cx="8072494" cy="3185487"/>
          </a:xfrm>
          <a:prstGeom prst="rect">
            <a:avLst/>
          </a:prstGeom>
          <a:noFill/>
        </p:spPr>
        <p:txBody>
          <a:bodyPr wrap="square" rtlCol="0">
            <a:spAutoFit/>
          </a:bodyPr>
          <a:lstStyle/>
          <a:p>
            <a:endParaRPr lang="ro-RO" sz="1400" dirty="0" smtClean="0">
              <a:solidFill>
                <a:srgbClr val="000000"/>
              </a:solidFill>
              <a:latin typeface="Tahoma" pitchFamily="34" charset="0"/>
              <a:ea typeface="Tahoma" pitchFamily="34" charset="0"/>
              <a:cs typeface="Tahoma" pitchFamily="34" charset="0"/>
            </a:endParaRPr>
          </a:p>
          <a:p>
            <a:r>
              <a:rPr lang="ro-RO" sz="1400" dirty="0" smtClean="0">
                <a:solidFill>
                  <a:schemeClr val="accent6">
                    <a:lumMod val="75000"/>
                  </a:schemeClr>
                </a:solidFill>
                <a:effectLst>
                  <a:outerShdw blurRad="38100" dist="38100" dir="2700000" algn="tl">
                    <a:srgbClr val="000000">
                      <a:alpha val="43137"/>
                    </a:srgbClr>
                  </a:outerShdw>
                </a:effectLst>
                <a:latin typeface="Tahoma" pitchFamily="34" charset="0"/>
                <a:ea typeface="Tahoma" pitchFamily="34" charset="0"/>
                <a:cs typeface="Tahoma" pitchFamily="34" charset="0"/>
              </a:rPr>
              <a:t>Regulamentul de organizare şi funcţionare a pieţei de certificate verzi</a:t>
            </a:r>
          </a:p>
          <a:p>
            <a:endParaRPr lang="ro-RO" sz="1400" dirty="0" smtClean="0">
              <a:solidFill>
                <a:srgbClr val="000000"/>
              </a:solidFill>
              <a:latin typeface="Tahoma" pitchFamily="34" charset="0"/>
              <a:ea typeface="Tahoma" pitchFamily="34" charset="0"/>
              <a:cs typeface="Tahoma" pitchFamily="34" charset="0"/>
            </a:endParaRPr>
          </a:p>
          <a:p>
            <a:pPr marL="285750" indent="-285750">
              <a:buFont typeface="Wingdings" pitchFamily="2" charset="2"/>
              <a:buChar char="Ø"/>
            </a:pPr>
            <a:r>
              <a:rPr lang="ro-RO" sz="1400" dirty="0" smtClean="0">
                <a:solidFill>
                  <a:schemeClr val="accent6">
                    <a:lumMod val="75000"/>
                  </a:schemeClr>
                </a:solidFill>
                <a:effectLst>
                  <a:outerShdw blurRad="38100" dist="38100" dir="2700000" algn="tl">
                    <a:srgbClr val="000000">
                      <a:alpha val="43137"/>
                    </a:srgbClr>
                  </a:outerShdw>
                </a:effectLst>
                <a:latin typeface="Tahoma" pitchFamily="34" charset="0"/>
                <a:ea typeface="Tahoma" pitchFamily="34" charset="0"/>
                <a:cs typeface="Tahoma" pitchFamily="34" charset="0"/>
              </a:rPr>
              <a:t>Administrator </a:t>
            </a:r>
            <a:r>
              <a:rPr lang="ro-RO" sz="1400" dirty="0">
                <a:solidFill>
                  <a:schemeClr val="accent6">
                    <a:lumMod val="75000"/>
                  </a:schemeClr>
                </a:solidFill>
                <a:effectLst>
                  <a:outerShdw blurRad="38100" dist="38100" dir="2700000" algn="tl">
                    <a:srgbClr val="000000">
                      <a:alpha val="43137"/>
                    </a:srgbClr>
                  </a:outerShdw>
                </a:effectLst>
                <a:latin typeface="Tahoma" pitchFamily="34" charset="0"/>
                <a:ea typeface="Tahoma" pitchFamily="34" charset="0"/>
                <a:cs typeface="Tahoma" pitchFamily="34" charset="0"/>
              </a:rPr>
              <a:t>al Registrului Participanţilor la Piaţa de Certificate </a:t>
            </a:r>
            <a:r>
              <a:rPr lang="ro-RO" sz="1400" dirty="0" smtClean="0">
                <a:solidFill>
                  <a:schemeClr val="accent6">
                    <a:lumMod val="75000"/>
                  </a:schemeClr>
                </a:solidFill>
                <a:effectLst>
                  <a:outerShdw blurRad="38100" dist="38100" dir="2700000" algn="tl">
                    <a:srgbClr val="000000">
                      <a:alpha val="43137"/>
                    </a:srgbClr>
                  </a:outerShdw>
                </a:effectLst>
                <a:latin typeface="Tahoma" pitchFamily="34" charset="0"/>
                <a:ea typeface="Tahoma" pitchFamily="34" charset="0"/>
                <a:cs typeface="Tahoma" pitchFamily="34" charset="0"/>
              </a:rPr>
              <a:t>Verzi</a:t>
            </a:r>
          </a:p>
          <a:p>
            <a:pPr marL="742950" lvl="1" indent="-285750">
              <a:spcBef>
                <a:spcPts val="600"/>
              </a:spcBef>
              <a:buFont typeface="Courier New" pitchFamily="49" charset="0"/>
              <a:buChar char="o"/>
            </a:pPr>
            <a:r>
              <a:rPr lang="ro-RO" sz="1400" dirty="0" smtClean="0">
                <a:latin typeface="Tahoma" pitchFamily="34" charset="0"/>
                <a:ea typeface="Tahoma" pitchFamily="34" charset="0"/>
                <a:cs typeface="Tahoma" pitchFamily="34" charset="0"/>
              </a:rPr>
              <a:t>Înregistrează și actualizează datele de identificare pentru participanții la PCV</a:t>
            </a:r>
          </a:p>
          <a:p>
            <a:pPr marL="742950" lvl="1" indent="-285750">
              <a:buFont typeface="Courier New" pitchFamily="49" charset="0"/>
              <a:buChar char="o"/>
            </a:pPr>
            <a:endParaRPr lang="ro-RO" sz="1400" dirty="0">
              <a:latin typeface="Tahoma" pitchFamily="34" charset="0"/>
              <a:ea typeface="Tahoma" pitchFamily="34" charset="0"/>
              <a:cs typeface="Tahoma" pitchFamily="34" charset="0"/>
            </a:endParaRPr>
          </a:p>
          <a:p>
            <a:pPr marL="285750" indent="-285750">
              <a:buFont typeface="Wingdings" pitchFamily="2" charset="2"/>
              <a:buChar char="Ø"/>
            </a:pPr>
            <a:r>
              <a:rPr lang="ro-RO" sz="1400" dirty="0" smtClean="0">
                <a:solidFill>
                  <a:schemeClr val="accent6">
                    <a:lumMod val="75000"/>
                  </a:schemeClr>
                </a:solidFill>
                <a:effectLst>
                  <a:outerShdw blurRad="38100" dist="38100" dir="2700000" algn="tl">
                    <a:srgbClr val="000000">
                      <a:alpha val="43137"/>
                    </a:srgbClr>
                  </a:outerShdw>
                </a:effectLst>
                <a:latin typeface="Tahoma" pitchFamily="34" charset="0"/>
                <a:ea typeface="Tahoma" pitchFamily="34" charset="0"/>
                <a:cs typeface="Tahoma" pitchFamily="34" charset="0"/>
              </a:rPr>
              <a:t>Administrator </a:t>
            </a:r>
            <a:r>
              <a:rPr lang="ro-RO" sz="1400" dirty="0" smtClean="0">
                <a:solidFill>
                  <a:schemeClr val="accent6">
                    <a:lumMod val="75000"/>
                  </a:schemeClr>
                </a:solidFill>
                <a:effectLst>
                  <a:outerShdw blurRad="38100" dist="38100" dir="2700000" algn="tl">
                    <a:srgbClr val="000000">
                      <a:alpha val="43137"/>
                    </a:srgbClr>
                  </a:outerShdw>
                </a:effectLst>
                <a:latin typeface="Tahoma" pitchFamily="34" charset="0"/>
                <a:ea typeface="Tahoma" pitchFamily="34" charset="0"/>
                <a:cs typeface="Tahoma" pitchFamily="34" charset="0"/>
              </a:rPr>
              <a:t>al Registrului Certificatelor Verzi:</a:t>
            </a:r>
            <a:r>
              <a:rPr lang="ro-RO" sz="1400" dirty="0" smtClean="0">
                <a:solidFill>
                  <a:srgbClr val="000000"/>
                </a:solidFill>
                <a:latin typeface="Tahoma" pitchFamily="34" charset="0"/>
                <a:ea typeface="Tahoma" pitchFamily="34" charset="0"/>
                <a:cs typeface="Tahoma" pitchFamily="34" charset="0"/>
              </a:rPr>
              <a:t> </a:t>
            </a:r>
            <a:endParaRPr lang="ro-RO" sz="1400" dirty="0" smtClean="0">
              <a:solidFill>
                <a:srgbClr val="000000"/>
              </a:solidFill>
              <a:latin typeface="Tahoma" pitchFamily="34" charset="0"/>
              <a:ea typeface="Tahoma" pitchFamily="34" charset="0"/>
              <a:cs typeface="Tahoma" pitchFamily="34" charset="0"/>
            </a:endParaRPr>
          </a:p>
          <a:p>
            <a:pPr marL="742950" lvl="1" indent="-285750">
              <a:buFont typeface="Courier New" pitchFamily="49" charset="0"/>
              <a:buChar char="o"/>
            </a:pPr>
            <a:r>
              <a:rPr lang="ro-RO" sz="1400" dirty="0" smtClean="0">
                <a:solidFill>
                  <a:srgbClr val="000000"/>
                </a:solidFill>
                <a:latin typeface="Tahoma" pitchFamily="34" charset="0"/>
                <a:ea typeface="Tahoma" pitchFamily="34" charset="0"/>
                <a:cs typeface="Tahoma" pitchFamily="34" charset="0"/>
              </a:rPr>
              <a:t>Fiecare </a:t>
            </a:r>
            <a:r>
              <a:rPr lang="ro-RO" sz="1400" dirty="0" smtClean="0">
                <a:solidFill>
                  <a:srgbClr val="000000"/>
                </a:solidFill>
                <a:latin typeface="Tahoma" pitchFamily="34" charset="0"/>
                <a:ea typeface="Tahoma" pitchFamily="34" charset="0"/>
                <a:cs typeface="Tahoma" pitchFamily="34" charset="0"/>
              </a:rPr>
              <a:t>participant la PCV are deschis un cont în acest Registru, în care sunt înregistrate codurile Certificatelor Verzi pe care le deţine şi starea acestor certificate – valabil, anulat, transferat sau consumat</a:t>
            </a:r>
            <a:br>
              <a:rPr lang="ro-RO" sz="1400" dirty="0" smtClean="0">
                <a:solidFill>
                  <a:srgbClr val="000000"/>
                </a:solidFill>
                <a:latin typeface="Tahoma" pitchFamily="34" charset="0"/>
                <a:ea typeface="Tahoma" pitchFamily="34" charset="0"/>
                <a:cs typeface="Tahoma" pitchFamily="34" charset="0"/>
              </a:rPr>
            </a:br>
            <a:r>
              <a:rPr lang="ro-RO" sz="1400" dirty="0" smtClean="0">
                <a:solidFill>
                  <a:srgbClr val="000000"/>
                </a:solidFill>
                <a:latin typeface="Tahoma" pitchFamily="34" charset="0"/>
                <a:ea typeface="Tahoma" pitchFamily="34" charset="0"/>
                <a:cs typeface="Tahoma" pitchFamily="34" charset="0"/>
              </a:rPr>
              <a:t/>
            </a:r>
            <a:br>
              <a:rPr lang="ro-RO" sz="1400" dirty="0" smtClean="0">
                <a:solidFill>
                  <a:srgbClr val="000000"/>
                </a:solidFill>
                <a:latin typeface="Tahoma" pitchFamily="34" charset="0"/>
                <a:ea typeface="Tahoma" pitchFamily="34" charset="0"/>
                <a:cs typeface="Tahoma" pitchFamily="34" charset="0"/>
              </a:rPr>
            </a:br>
            <a:r>
              <a:rPr lang="ro-RO" sz="1400" dirty="0" smtClean="0">
                <a:solidFill>
                  <a:srgbClr val="000000"/>
                </a:solidFill>
                <a:latin typeface="Tahoma" pitchFamily="34" charset="0"/>
                <a:ea typeface="Tahoma" pitchFamily="34" charset="0"/>
                <a:cs typeface="Tahoma" pitchFamily="34" charset="0"/>
              </a:rPr>
              <a:t>OPCOM transferă Certificatele Verzi din contul vânzătorului în contul cumpărătorului după primirea confirmărilor de stingere a obligaţiilor financiare între aceştia, </a:t>
            </a:r>
            <a:r>
              <a:rPr lang="ro-RO" sz="1400" u="sng" dirty="0" smtClean="0">
                <a:solidFill>
                  <a:srgbClr val="000000"/>
                </a:solidFill>
                <a:latin typeface="Tahoma" pitchFamily="34" charset="0"/>
                <a:ea typeface="Tahoma" pitchFamily="34" charset="0"/>
                <a:cs typeface="Tahoma" pitchFamily="34" charset="0"/>
              </a:rPr>
              <a:t>atât pentru tranzacţiile efectuate pe PCCV cât şi pentru tranzacţiile efectuate prin contracte bilaterale</a:t>
            </a:r>
            <a:r>
              <a:rPr lang="ro-RO" sz="1400" dirty="0" smtClean="0">
                <a:solidFill>
                  <a:srgbClr val="000000"/>
                </a:solidFill>
                <a:latin typeface="Tahoma" pitchFamily="34" charset="0"/>
                <a:ea typeface="Tahoma" pitchFamily="34" charset="0"/>
                <a:cs typeface="Tahoma" pitchFamily="34" charset="0"/>
              </a:rPr>
              <a:t>.</a:t>
            </a:r>
            <a:endParaRPr lang="ro-RO" sz="1400" dirty="0">
              <a:solidFill>
                <a:srgbClr val="000000"/>
              </a:solidFill>
              <a:latin typeface="Tahoma" pitchFamily="34" charset="0"/>
              <a:ea typeface="Tahoma" pitchFamily="34" charset="0"/>
              <a:cs typeface="Tahoma" pitchFamily="34" charset="0"/>
            </a:endParaRPr>
          </a:p>
        </p:txBody>
      </p:sp>
      <p:sp>
        <p:nvSpPr>
          <p:cNvPr id="14" name="TextBox 13"/>
          <p:cNvSpPr txBox="1">
            <a:spLocks noChangeArrowheads="1"/>
          </p:cNvSpPr>
          <p:nvPr/>
        </p:nvSpPr>
        <p:spPr bwMode="auto">
          <a:xfrm>
            <a:off x="549800" y="6324600"/>
            <a:ext cx="8458200" cy="261610"/>
          </a:xfrm>
          <a:prstGeom prst="rect">
            <a:avLst/>
          </a:prstGeom>
          <a:noFill/>
          <a:ln w="9525">
            <a:noFill/>
            <a:miter lim="800000"/>
            <a:headEnd/>
            <a:tailEnd/>
          </a:ln>
        </p:spPr>
        <p:txBody>
          <a:bodyPr>
            <a:spAutoFit/>
          </a:bodyPr>
          <a:lstStyle/>
          <a:p>
            <a:pPr>
              <a:spcBef>
                <a:spcPct val="50000"/>
              </a:spcBef>
            </a:pPr>
            <a:r>
              <a:rPr lang="it-IT" sz="1100" dirty="0" smtClean="0"/>
              <a:t>Sursele regenerabile de energie, o şansă pentru România</a:t>
            </a:r>
            <a:r>
              <a:rPr lang="ro-RO" sz="1100" dirty="0" smtClean="0"/>
              <a:t> </a:t>
            </a:r>
            <a:r>
              <a:rPr lang="ro-RO" sz="1100" dirty="0" smtClean="0"/>
              <a:t>/ 14 </a:t>
            </a:r>
            <a:r>
              <a:rPr lang="en-US" sz="1100" dirty="0" err="1" smtClean="0"/>
              <a:t>noiembrie</a:t>
            </a:r>
            <a:r>
              <a:rPr lang="ro-RO" sz="1100" dirty="0" smtClean="0"/>
              <a:t> 2011 / </a:t>
            </a:r>
            <a:r>
              <a:rPr lang="ro-RO" sz="1100" dirty="0" smtClean="0"/>
              <a:t>Hilton, București</a:t>
            </a:r>
            <a:endParaRPr lang="en-US" sz="11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19"/>
          <p:cNvSpPr>
            <a:spLocks noChangeArrowheads="1"/>
          </p:cNvSpPr>
          <p:nvPr/>
        </p:nvSpPr>
        <p:spPr bwMode="auto">
          <a:xfrm>
            <a:off x="457200" y="1185446"/>
            <a:ext cx="8305800" cy="338554"/>
          </a:xfrm>
          <a:prstGeom prst="rect">
            <a:avLst/>
          </a:prstGeom>
          <a:noFill/>
          <a:ln w="9525">
            <a:noFill/>
            <a:miter lim="800000"/>
            <a:headEnd/>
            <a:tailEnd/>
          </a:ln>
        </p:spPr>
        <p:txBody>
          <a:bodyPr>
            <a:spAutoFit/>
          </a:bodyPr>
          <a:lstStyle/>
          <a:p>
            <a:pPr>
              <a:defRPr/>
            </a:pPr>
            <a:r>
              <a:rPr lang="ro-RO" sz="1600" b="1" dirty="0" smtClean="0">
                <a:latin typeface="Tahoma" pitchFamily="34" charset="0"/>
              </a:rPr>
              <a:t>Legislație secundară – Rolul OPCOM</a:t>
            </a:r>
          </a:p>
        </p:txBody>
      </p:sp>
      <p:grpSp>
        <p:nvGrpSpPr>
          <p:cNvPr id="3" name="Group 1"/>
          <p:cNvGrpSpPr>
            <a:grpSpLocks/>
          </p:cNvGrpSpPr>
          <p:nvPr/>
        </p:nvGrpSpPr>
        <p:grpSpPr bwMode="auto">
          <a:xfrm>
            <a:off x="649224" y="137160"/>
            <a:ext cx="7848600" cy="762000"/>
            <a:chOff x="685800" y="76200"/>
            <a:chExt cx="7848600" cy="762000"/>
          </a:xfrm>
        </p:grpSpPr>
        <p:pic>
          <p:nvPicPr>
            <p:cNvPr id="9" name="Picture 3"/>
            <p:cNvPicPr>
              <a:picLocks noChangeAspect="1"/>
            </p:cNvPicPr>
            <p:nvPr/>
          </p:nvPicPr>
          <p:blipFill>
            <a:blip r:embed="rId2"/>
            <a:srcRect/>
            <a:stretch>
              <a:fillRect/>
            </a:stretch>
          </p:blipFill>
          <p:spPr bwMode="auto">
            <a:xfrm>
              <a:off x="685800" y="76200"/>
              <a:ext cx="3621088" cy="762000"/>
            </a:xfrm>
            <a:prstGeom prst="rect">
              <a:avLst/>
            </a:prstGeom>
            <a:noFill/>
            <a:ln w="9525">
              <a:noFill/>
              <a:miter lim="800000"/>
              <a:headEnd/>
              <a:tailEnd/>
            </a:ln>
          </p:spPr>
        </p:pic>
        <p:cxnSp>
          <p:nvCxnSpPr>
            <p:cNvPr id="10" name="Straight Connector 9"/>
            <p:cNvCxnSpPr/>
            <p:nvPr/>
          </p:nvCxnSpPr>
          <p:spPr bwMode="auto">
            <a:xfrm rot="10800000">
              <a:off x="685800" y="798576"/>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grpSp>
      <p:cxnSp>
        <p:nvCxnSpPr>
          <p:cNvPr id="12" name="Straight Connector 11"/>
          <p:cNvCxnSpPr/>
          <p:nvPr/>
        </p:nvCxnSpPr>
        <p:spPr>
          <a:xfrm>
            <a:off x="649224" y="6309360"/>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a:xfrm>
            <a:off x="6796275" y="6321034"/>
            <a:ext cx="2133600" cy="265176"/>
          </a:xfrm>
        </p:spPr>
        <p:txBody>
          <a:bodyPr/>
          <a:lstStyle/>
          <a:p>
            <a:pPr>
              <a:defRPr/>
            </a:pPr>
            <a:fld id="{17643C47-F3B1-4A9D-AEE2-F2DB36BE080B}" type="slidenum">
              <a:rPr lang="en-US" sz="1100" smtClean="0">
                <a:latin typeface="Arial" pitchFamily="34" charset="0"/>
                <a:cs typeface="Arial" pitchFamily="34" charset="0"/>
              </a:rPr>
              <a:pPr>
                <a:defRPr/>
              </a:pPr>
              <a:t>19</a:t>
            </a:fld>
            <a:endParaRPr lang="en-US" sz="1100" dirty="0">
              <a:latin typeface="Arial" pitchFamily="34" charset="0"/>
              <a:cs typeface="Arial" pitchFamily="34" charset="0"/>
            </a:endParaRPr>
          </a:p>
        </p:txBody>
      </p:sp>
      <p:sp>
        <p:nvSpPr>
          <p:cNvPr id="13" name="TextBox 12"/>
          <p:cNvSpPr txBox="1"/>
          <p:nvPr/>
        </p:nvSpPr>
        <p:spPr>
          <a:xfrm>
            <a:off x="500034" y="1524000"/>
            <a:ext cx="8286808" cy="1985159"/>
          </a:xfrm>
          <a:prstGeom prst="rect">
            <a:avLst/>
          </a:prstGeom>
          <a:noFill/>
        </p:spPr>
        <p:txBody>
          <a:bodyPr wrap="square" rtlCol="0">
            <a:spAutoFit/>
          </a:bodyPr>
          <a:lstStyle/>
          <a:p>
            <a:r>
              <a:rPr lang="ro-RO" sz="1300" dirty="0" smtClean="0">
                <a:solidFill>
                  <a:srgbClr val="FF6600"/>
                </a:solidFill>
                <a:effectLst>
                  <a:outerShdw blurRad="38100" dist="38100" dir="2700000" algn="tl">
                    <a:srgbClr val="000000">
                      <a:alpha val="43137"/>
                    </a:srgbClr>
                  </a:outerShdw>
                </a:effectLst>
                <a:latin typeface="Tahoma" pitchFamily="34" charset="0"/>
                <a:ea typeface="Tahoma" pitchFamily="34" charset="0"/>
                <a:cs typeface="Tahoma" pitchFamily="34" charset="0"/>
              </a:rPr>
              <a:t>Noi responsabilități OPCOM conform Regulamentului de organizare şi funcţionare a pieţei de certificate verzi</a:t>
            </a:r>
          </a:p>
          <a:p>
            <a:endParaRPr lang="ro-RO" sz="1300" dirty="0" smtClean="0">
              <a:solidFill>
                <a:srgbClr val="006666"/>
              </a:solidFill>
              <a:latin typeface="Tahoma" pitchFamily="34" charset="0"/>
              <a:ea typeface="Tahoma" pitchFamily="34" charset="0"/>
              <a:cs typeface="Tahoma" pitchFamily="34" charset="0"/>
            </a:endParaRPr>
          </a:p>
          <a:p>
            <a:pPr>
              <a:spcBef>
                <a:spcPts val="600"/>
              </a:spcBef>
              <a:buFont typeface="Wingdings 3" pitchFamily="18" charset="2"/>
              <a:buChar char="¾"/>
            </a:pPr>
            <a:r>
              <a:rPr lang="ro-RO" sz="1300" dirty="0" smtClean="0">
                <a:solidFill>
                  <a:srgbClr val="000000"/>
                </a:solidFill>
                <a:latin typeface="Tahoma" pitchFamily="34" charset="0"/>
                <a:ea typeface="Tahoma" pitchFamily="34" charset="0"/>
                <a:cs typeface="Tahoma" pitchFamily="34" charset="0"/>
              </a:rPr>
              <a:t> Încheierea unei Convenții de participare la PCV doar între OPCOM și participant</a:t>
            </a:r>
          </a:p>
          <a:p>
            <a:pPr>
              <a:spcBef>
                <a:spcPts val="600"/>
              </a:spcBef>
              <a:buFont typeface="Wingdings 3" pitchFamily="18" charset="2"/>
              <a:buChar char="¾"/>
            </a:pPr>
            <a:r>
              <a:rPr lang="ro-RO" sz="1300" dirty="0" smtClean="0">
                <a:solidFill>
                  <a:srgbClr val="000000"/>
                </a:solidFill>
                <a:latin typeface="Tahoma" pitchFamily="34" charset="0"/>
                <a:ea typeface="Tahoma" pitchFamily="34" charset="0"/>
                <a:cs typeface="Tahoma" pitchFamily="34" charset="0"/>
              </a:rPr>
              <a:t> Posibilitatea organizării mai multor sesiuni de tranzacționare pe PCCV (minim una pe lună)</a:t>
            </a:r>
          </a:p>
          <a:p>
            <a:pPr>
              <a:spcBef>
                <a:spcPts val="600"/>
              </a:spcBef>
              <a:buFont typeface="Wingdings 3" pitchFamily="18" charset="2"/>
              <a:buChar char="¾"/>
            </a:pPr>
            <a:r>
              <a:rPr lang="ro-RO" sz="1300" dirty="0" smtClean="0">
                <a:solidFill>
                  <a:srgbClr val="000000"/>
                </a:solidFill>
                <a:latin typeface="Tahoma" pitchFamily="34" charset="0"/>
                <a:ea typeface="Tahoma" pitchFamily="34" charset="0"/>
                <a:cs typeface="Tahoma" pitchFamily="34" charset="0"/>
              </a:rPr>
              <a:t> Elaborarea unei proceduri privind anularea valabilității CV după expirarea duratei de valabilitate de 16 luni</a:t>
            </a:r>
          </a:p>
          <a:p>
            <a:pPr>
              <a:spcBef>
                <a:spcPts val="600"/>
              </a:spcBef>
              <a:buFont typeface="Wingdings 3" pitchFamily="18" charset="2"/>
              <a:buChar char="¾"/>
            </a:pPr>
            <a:r>
              <a:rPr lang="ro-RO" sz="1300" dirty="0" smtClean="0">
                <a:solidFill>
                  <a:srgbClr val="000000"/>
                </a:solidFill>
                <a:latin typeface="Tahoma" pitchFamily="34" charset="0"/>
                <a:ea typeface="Tahoma" pitchFamily="34" charset="0"/>
                <a:cs typeface="Tahoma" pitchFamily="34" charset="0"/>
              </a:rPr>
              <a:t> Propunere de revizuire a Regulamentului de organizare și funcționare a PCV pentru îmbunătățirea modalitații  </a:t>
            </a:r>
            <a:br>
              <a:rPr lang="ro-RO" sz="1300" dirty="0" smtClean="0">
                <a:solidFill>
                  <a:srgbClr val="000000"/>
                </a:solidFill>
                <a:latin typeface="Tahoma" pitchFamily="34" charset="0"/>
                <a:ea typeface="Tahoma" pitchFamily="34" charset="0"/>
                <a:cs typeface="Tahoma" pitchFamily="34" charset="0"/>
              </a:rPr>
            </a:br>
            <a:r>
              <a:rPr lang="ro-RO" sz="1300" dirty="0" smtClean="0">
                <a:solidFill>
                  <a:srgbClr val="000000"/>
                </a:solidFill>
                <a:latin typeface="Tahoma" pitchFamily="34" charset="0"/>
                <a:ea typeface="Tahoma" pitchFamily="34" charset="0"/>
                <a:cs typeface="Tahoma" pitchFamily="34" charset="0"/>
              </a:rPr>
              <a:t>   de  tranzacționare pe PCCV</a:t>
            </a:r>
          </a:p>
          <a:p>
            <a:pPr lvl="1">
              <a:buFont typeface="Wingdings 3"/>
              <a:buChar char="¾"/>
            </a:pPr>
            <a:endParaRPr lang="ro-RO" sz="1200" dirty="0">
              <a:solidFill>
                <a:srgbClr val="006666"/>
              </a:solidFill>
              <a:latin typeface="Tahoma" pitchFamily="34" charset="0"/>
              <a:ea typeface="Tahoma" pitchFamily="34" charset="0"/>
              <a:cs typeface="Tahoma" pitchFamily="34" charset="0"/>
            </a:endParaRPr>
          </a:p>
        </p:txBody>
      </p:sp>
      <p:sp>
        <p:nvSpPr>
          <p:cNvPr id="14" name="TextBox 13"/>
          <p:cNvSpPr txBox="1"/>
          <p:nvPr/>
        </p:nvSpPr>
        <p:spPr>
          <a:xfrm>
            <a:off x="571472" y="3581400"/>
            <a:ext cx="8286808" cy="2554545"/>
          </a:xfrm>
          <a:prstGeom prst="rect">
            <a:avLst/>
          </a:prstGeom>
          <a:noFill/>
        </p:spPr>
        <p:txBody>
          <a:bodyPr wrap="square" rtlCol="0">
            <a:spAutoFit/>
          </a:bodyPr>
          <a:lstStyle/>
          <a:p>
            <a:r>
              <a:rPr lang="ro-RO" sz="1300" dirty="0" smtClean="0">
                <a:solidFill>
                  <a:srgbClr val="FF6600"/>
                </a:solidFill>
                <a:effectLst>
                  <a:outerShdw blurRad="38100" dist="38100" dir="2700000" algn="tl">
                    <a:srgbClr val="000000">
                      <a:alpha val="43137"/>
                    </a:srgbClr>
                  </a:outerShdw>
                </a:effectLst>
                <a:latin typeface="Tahoma" pitchFamily="34" charset="0"/>
                <a:ea typeface="Tahoma" pitchFamily="34" charset="0"/>
                <a:cs typeface="Tahoma" pitchFamily="34" charset="0"/>
              </a:rPr>
              <a:t>Impactul modificărilor propuse de legea 220/2008 modificată și de reglementările secundare, asupra PCV</a:t>
            </a:r>
          </a:p>
          <a:p>
            <a:endParaRPr lang="ro-RO" sz="1300" dirty="0" smtClean="0">
              <a:solidFill>
                <a:srgbClr val="006666"/>
              </a:solidFill>
            </a:endParaRPr>
          </a:p>
          <a:p>
            <a:pPr>
              <a:spcBef>
                <a:spcPts val="600"/>
              </a:spcBef>
              <a:buFont typeface="Wingdings 3" pitchFamily="18" charset="2"/>
              <a:buChar char="¾"/>
            </a:pPr>
            <a:r>
              <a:rPr lang="ro-RO" sz="1300" dirty="0" smtClean="0">
                <a:solidFill>
                  <a:srgbClr val="000000"/>
                </a:solidFill>
              </a:rPr>
              <a:t> Creșterea numărului de CV tranzacționate, datorită acordării unui număr mai mare de CV pentru 1 MWh E-SRE</a:t>
            </a:r>
          </a:p>
          <a:p>
            <a:pPr>
              <a:spcBef>
                <a:spcPts val="600"/>
              </a:spcBef>
              <a:buFont typeface="Wingdings 3" pitchFamily="18" charset="2"/>
              <a:buChar char="¾"/>
            </a:pPr>
            <a:r>
              <a:rPr lang="ro-RO" sz="1300" dirty="0" smtClean="0">
                <a:solidFill>
                  <a:srgbClr val="000000"/>
                </a:solidFill>
              </a:rPr>
              <a:t> Durata de valabilitate de 16 luni a CV:</a:t>
            </a:r>
          </a:p>
          <a:p>
            <a:pPr lvl="1">
              <a:spcBef>
                <a:spcPts val="600"/>
              </a:spcBef>
              <a:buFont typeface="Wingdings 3" pitchFamily="18" charset="2"/>
              <a:buChar char="¾"/>
            </a:pPr>
            <a:r>
              <a:rPr lang="ro-RO" sz="1300" dirty="0" smtClean="0">
                <a:solidFill>
                  <a:srgbClr val="000000"/>
                </a:solidFill>
              </a:rPr>
              <a:t> Creșterea numărului de CV tranzacționate, pentru a evita anularea acestora</a:t>
            </a:r>
          </a:p>
          <a:p>
            <a:pPr lvl="1">
              <a:spcBef>
                <a:spcPts val="600"/>
              </a:spcBef>
              <a:buFont typeface="Wingdings 3" pitchFamily="18" charset="2"/>
              <a:buChar char="¾"/>
            </a:pPr>
            <a:r>
              <a:rPr lang="ro-RO" sz="1300" dirty="0" smtClean="0">
                <a:solidFill>
                  <a:srgbClr val="000000"/>
                </a:solidFill>
              </a:rPr>
              <a:t> Creșterea numărului de CV tranzacționate prin contracte bilaterale</a:t>
            </a:r>
          </a:p>
          <a:p>
            <a:pPr lvl="1">
              <a:spcBef>
                <a:spcPts val="600"/>
              </a:spcBef>
              <a:buFont typeface="Wingdings 3" pitchFamily="18" charset="2"/>
              <a:buChar char="¾"/>
            </a:pPr>
            <a:r>
              <a:rPr lang="ro-RO" sz="1300" dirty="0" smtClean="0">
                <a:solidFill>
                  <a:srgbClr val="000000"/>
                </a:solidFill>
              </a:rPr>
              <a:t> Scăderea numărului de CV tranzacționate pe PCCV, unde cumpărătorul nu poate cunoaște de la </a:t>
            </a:r>
            <a:br>
              <a:rPr lang="ro-RO" sz="1300" dirty="0" smtClean="0">
                <a:solidFill>
                  <a:srgbClr val="000000"/>
                </a:solidFill>
              </a:rPr>
            </a:br>
            <a:r>
              <a:rPr lang="ro-RO" sz="1300" dirty="0" smtClean="0">
                <a:solidFill>
                  <a:srgbClr val="000000"/>
                </a:solidFill>
              </a:rPr>
              <a:t>   început durata de valabilitate a CV achiziționate</a:t>
            </a:r>
          </a:p>
          <a:p>
            <a:pPr lvl="1">
              <a:spcBef>
                <a:spcPts val="600"/>
              </a:spcBef>
              <a:buFont typeface="Wingdings 3" pitchFamily="18" charset="2"/>
              <a:buChar char="¾"/>
            </a:pPr>
            <a:endParaRPr lang="ro-RO" sz="1300" dirty="0">
              <a:solidFill>
                <a:srgbClr val="006666"/>
              </a:solidFill>
            </a:endParaRPr>
          </a:p>
        </p:txBody>
      </p:sp>
      <p:sp>
        <p:nvSpPr>
          <p:cNvPr id="15" name="TextBox 14"/>
          <p:cNvSpPr txBox="1">
            <a:spLocks noChangeArrowheads="1"/>
          </p:cNvSpPr>
          <p:nvPr/>
        </p:nvSpPr>
        <p:spPr bwMode="auto">
          <a:xfrm>
            <a:off x="549800" y="6324600"/>
            <a:ext cx="8458200" cy="261610"/>
          </a:xfrm>
          <a:prstGeom prst="rect">
            <a:avLst/>
          </a:prstGeom>
          <a:noFill/>
          <a:ln w="9525">
            <a:noFill/>
            <a:miter lim="800000"/>
            <a:headEnd/>
            <a:tailEnd/>
          </a:ln>
        </p:spPr>
        <p:txBody>
          <a:bodyPr>
            <a:spAutoFit/>
          </a:bodyPr>
          <a:lstStyle/>
          <a:p>
            <a:pPr>
              <a:spcBef>
                <a:spcPct val="50000"/>
              </a:spcBef>
            </a:pPr>
            <a:r>
              <a:rPr lang="it-IT" sz="1100" dirty="0" smtClean="0"/>
              <a:t>Sursele regenerabile de energie, o şansă pentru România</a:t>
            </a:r>
            <a:r>
              <a:rPr lang="ro-RO" sz="1100" dirty="0" smtClean="0"/>
              <a:t> </a:t>
            </a:r>
            <a:r>
              <a:rPr lang="ro-RO" sz="1100" dirty="0" smtClean="0"/>
              <a:t>/ 14 </a:t>
            </a:r>
            <a:r>
              <a:rPr lang="en-US" sz="1100" dirty="0" err="1" smtClean="0"/>
              <a:t>noiembrie</a:t>
            </a:r>
            <a:r>
              <a:rPr lang="ro-RO" sz="1100" dirty="0" smtClean="0"/>
              <a:t> 2011 / </a:t>
            </a:r>
            <a:r>
              <a:rPr lang="ro-RO" sz="1100" dirty="0" smtClean="0"/>
              <a:t>Hilton, București</a:t>
            </a:r>
            <a:endParaRPr lang="en-US" sz="11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19"/>
          <p:cNvSpPr>
            <a:spLocks noChangeArrowheads="1"/>
          </p:cNvSpPr>
          <p:nvPr/>
        </p:nvSpPr>
        <p:spPr bwMode="auto">
          <a:xfrm>
            <a:off x="457200" y="1028850"/>
            <a:ext cx="8305800" cy="338554"/>
          </a:xfrm>
          <a:prstGeom prst="rect">
            <a:avLst/>
          </a:prstGeom>
          <a:noFill/>
          <a:ln w="9525">
            <a:noFill/>
            <a:miter lim="800000"/>
            <a:headEnd/>
            <a:tailEnd/>
          </a:ln>
        </p:spPr>
        <p:txBody>
          <a:bodyPr>
            <a:spAutoFit/>
          </a:bodyPr>
          <a:lstStyle/>
          <a:p>
            <a:r>
              <a:rPr lang="ro-RO" sz="1600" b="1" dirty="0" smtClean="0">
                <a:latin typeface="Tahoma" pitchFamily="34" charset="0"/>
              </a:rPr>
              <a:t>Sistemul de susținere a E-SRE</a:t>
            </a:r>
          </a:p>
        </p:txBody>
      </p:sp>
      <p:grpSp>
        <p:nvGrpSpPr>
          <p:cNvPr id="8" name="Group 1"/>
          <p:cNvGrpSpPr>
            <a:grpSpLocks/>
          </p:cNvGrpSpPr>
          <p:nvPr/>
        </p:nvGrpSpPr>
        <p:grpSpPr bwMode="auto">
          <a:xfrm>
            <a:off x="649224" y="137160"/>
            <a:ext cx="7848600" cy="762000"/>
            <a:chOff x="685800" y="76200"/>
            <a:chExt cx="7848600" cy="762000"/>
          </a:xfrm>
        </p:grpSpPr>
        <p:pic>
          <p:nvPicPr>
            <p:cNvPr id="9" name="Picture 3"/>
            <p:cNvPicPr>
              <a:picLocks noChangeAspect="1"/>
            </p:cNvPicPr>
            <p:nvPr/>
          </p:nvPicPr>
          <p:blipFill>
            <a:blip r:embed="rId2"/>
            <a:srcRect/>
            <a:stretch>
              <a:fillRect/>
            </a:stretch>
          </p:blipFill>
          <p:spPr bwMode="auto">
            <a:xfrm>
              <a:off x="685800" y="76200"/>
              <a:ext cx="3621088" cy="762000"/>
            </a:xfrm>
            <a:prstGeom prst="rect">
              <a:avLst/>
            </a:prstGeom>
            <a:noFill/>
            <a:ln w="9525">
              <a:noFill/>
              <a:miter lim="800000"/>
              <a:headEnd/>
              <a:tailEnd/>
            </a:ln>
          </p:spPr>
        </p:pic>
        <p:cxnSp>
          <p:nvCxnSpPr>
            <p:cNvPr id="10" name="Straight Connector 9"/>
            <p:cNvCxnSpPr/>
            <p:nvPr/>
          </p:nvCxnSpPr>
          <p:spPr bwMode="auto">
            <a:xfrm rot="10800000">
              <a:off x="685800" y="798576"/>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grpSp>
      <p:cxnSp>
        <p:nvCxnSpPr>
          <p:cNvPr id="12" name="Straight Connector 11"/>
          <p:cNvCxnSpPr/>
          <p:nvPr/>
        </p:nvCxnSpPr>
        <p:spPr>
          <a:xfrm>
            <a:off x="649224" y="6309360"/>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a:xfrm>
            <a:off x="6831000" y="6321034"/>
            <a:ext cx="2133600" cy="265176"/>
          </a:xfrm>
        </p:spPr>
        <p:txBody>
          <a:bodyPr/>
          <a:lstStyle/>
          <a:p>
            <a:pPr>
              <a:defRPr/>
            </a:pPr>
            <a:fld id="{17643C47-F3B1-4A9D-AEE2-F2DB36BE080B}" type="slidenum">
              <a:rPr lang="en-US" sz="1100" smtClean="0">
                <a:latin typeface="Arial" pitchFamily="34" charset="0"/>
                <a:cs typeface="Arial" pitchFamily="34" charset="0"/>
              </a:rPr>
              <a:pPr>
                <a:defRPr/>
              </a:pPr>
              <a:t>2</a:t>
            </a:fld>
            <a:endParaRPr lang="en-US" sz="1100" dirty="0">
              <a:latin typeface="Arial" pitchFamily="34" charset="0"/>
              <a:cs typeface="Arial" pitchFamily="34" charset="0"/>
            </a:endParaRPr>
          </a:p>
        </p:txBody>
      </p:sp>
      <p:sp>
        <p:nvSpPr>
          <p:cNvPr id="14" name="Rectangle 4"/>
          <p:cNvSpPr txBox="1">
            <a:spLocks noChangeArrowheads="1"/>
          </p:cNvSpPr>
          <p:nvPr/>
        </p:nvSpPr>
        <p:spPr bwMode="auto">
          <a:xfrm>
            <a:off x="1571604" y="1228716"/>
            <a:ext cx="4824413" cy="3886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 typeface="Arial" charset="0"/>
              <a:buChar char="•"/>
              <a:tabLst/>
              <a:defRPr/>
            </a:pPr>
            <a:endParaRPr kumimoji="0" lang="en-US" sz="2800" b="1"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defTabSz="914400" eaLnBrk="1" latinLnBrk="0" hangingPunct="1">
              <a:lnSpc>
                <a:spcPct val="100000"/>
              </a:lnSpc>
              <a:spcBef>
                <a:spcPct val="50000"/>
              </a:spcBef>
              <a:buClrTx/>
              <a:buSzTx/>
              <a:buFont typeface="Arial" charset="0"/>
              <a:buChar char="•"/>
              <a:tabLst/>
              <a:defRPr/>
            </a:pPr>
            <a:r>
              <a:rPr lang="ro-RO" sz="1400" dirty="0" smtClean="0">
                <a:latin typeface="Tahoma" pitchFamily="34" charset="0"/>
              </a:rPr>
              <a:t>Cantităţi fixe – cote obligatorii </a:t>
            </a:r>
            <a:endParaRPr lang="en-US" sz="1400" dirty="0" smtClean="0">
              <a:latin typeface="Tahoma" pitchFamily="34" charset="0"/>
            </a:endParaRPr>
          </a:p>
          <a:p>
            <a:pPr marL="342900" marR="0" lvl="0" indent="-342900" defTabSz="914400" eaLnBrk="1" latinLnBrk="0" hangingPunct="1">
              <a:lnSpc>
                <a:spcPct val="100000"/>
              </a:lnSpc>
              <a:spcBef>
                <a:spcPct val="50000"/>
              </a:spcBef>
              <a:buClrTx/>
              <a:buSzTx/>
              <a:buFont typeface="Arial" charset="0"/>
              <a:buChar char="•"/>
              <a:tabLst/>
              <a:defRPr/>
            </a:pPr>
            <a:r>
              <a:rPr lang="ro-RO" sz="1400" dirty="0" smtClean="0">
                <a:latin typeface="Tahoma" pitchFamily="34" charset="0"/>
              </a:rPr>
              <a:t>Preţ variabil – stabilit prin mecanisme de piaţă</a:t>
            </a:r>
          </a:p>
        </p:txBody>
      </p:sp>
      <p:sp>
        <p:nvSpPr>
          <p:cNvPr id="15" name="AutoShape 5"/>
          <p:cNvSpPr>
            <a:spLocks noChangeArrowheads="1"/>
          </p:cNvSpPr>
          <p:nvPr/>
        </p:nvSpPr>
        <p:spPr bwMode="auto">
          <a:xfrm>
            <a:off x="5334000" y="1066800"/>
            <a:ext cx="2252658" cy="557226"/>
          </a:xfrm>
          <a:prstGeom prst="wedgeRoundRectCallout">
            <a:avLst>
              <a:gd name="adj1" fmla="val -130554"/>
              <a:gd name="adj2" fmla="val 82985"/>
              <a:gd name="adj3" fmla="val 16667"/>
            </a:avLst>
          </a:prstGeom>
          <a:ln>
            <a:headEnd/>
            <a:tailEnd/>
          </a:ln>
        </p:spPr>
        <p:style>
          <a:lnRef idx="1">
            <a:schemeClr val="dk1"/>
          </a:lnRef>
          <a:fillRef idx="2">
            <a:schemeClr val="dk1"/>
          </a:fillRef>
          <a:effectRef idx="1">
            <a:schemeClr val="dk1"/>
          </a:effectRef>
          <a:fontRef idx="minor">
            <a:schemeClr val="dk1"/>
          </a:fontRef>
        </p:style>
        <p:txBody>
          <a:bodyPr lIns="0" rIns="0"/>
          <a:lstStyle/>
          <a:p>
            <a:pPr algn="ctr">
              <a:spcBef>
                <a:spcPts val="1800"/>
              </a:spcBef>
            </a:pPr>
            <a:r>
              <a:rPr lang="ro-RO" sz="1400" dirty="0" smtClean="0">
                <a:solidFill>
                  <a:srgbClr val="000000"/>
                </a:solidFill>
                <a:latin typeface="Tahoma" pitchFamily="34" charset="0"/>
                <a:ea typeface="Tahoma" pitchFamily="34" charset="0"/>
                <a:cs typeface="Tahoma" pitchFamily="34" charset="0"/>
              </a:rPr>
              <a:t>Stabilite prin Lege</a:t>
            </a:r>
            <a:endParaRPr lang="en-US" sz="1400" dirty="0">
              <a:solidFill>
                <a:srgbClr val="000000"/>
              </a:solidFill>
              <a:latin typeface="Tahoma" pitchFamily="34" charset="0"/>
              <a:ea typeface="Tahoma" pitchFamily="34" charset="0"/>
              <a:cs typeface="Tahoma" pitchFamily="34" charset="0"/>
            </a:endParaRPr>
          </a:p>
        </p:txBody>
      </p:sp>
      <p:sp>
        <p:nvSpPr>
          <p:cNvPr id="16" name="AutoShape 6"/>
          <p:cNvSpPr>
            <a:spLocks noChangeArrowheads="1"/>
          </p:cNvSpPr>
          <p:nvPr/>
        </p:nvSpPr>
        <p:spPr bwMode="auto">
          <a:xfrm>
            <a:off x="857224" y="2943228"/>
            <a:ext cx="3638576" cy="1295400"/>
          </a:xfrm>
          <a:prstGeom prst="wedgeRoundRectCallout">
            <a:avLst>
              <a:gd name="adj1" fmla="val 7"/>
              <a:gd name="adj2" fmla="val -91759"/>
              <a:gd name="adj3" fmla="val 16667"/>
            </a:avLst>
          </a:prstGeom>
          <a:ln>
            <a:headEnd/>
            <a:tailEnd/>
          </a:ln>
        </p:spPr>
        <p:style>
          <a:lnRef idx="2">
            <a:schemeClr val="dk1"/>
          </a:lnRef>
          <a:fillRef idx="1">
            <a:schemeClr val="lt1"/>
          </a:fillRef>
          <a:effectRef idx="0">
            <a:schemeClr val="dk1"/>
          </a:effectRef>
          <a:fontRef idx="minor">
            <a:schemeClr val="dk1"/>
          </a:fontRef>
        </p:style>
        <p:txBody>
          <a:bodyPr lIns="0" rIns="0"/>
          <a:lstStyle/>
          <a:p>
            <a:endParaRPr lang="ro-RO" b="1" dirty="0">
              <a:solidFill>
                <a:srgbClr val="006666"/>
              </a:solidFill>
            </a:endParaRPr>
          </a:p>
          <a:p>
            <a:r>
              <a:rPr lang="ro-RO" sz="1400" dirty="0">
                <a:solidFill>
                  <a:srgbClr val="000000"/>
                </a:solidFill>
                <a:latin typeface="Tahoma" pitchFamily="34" charset="0"/>
                <a:ea typeface="Tahoma" pitchFamily="34" charset="0"/>
                <a:cs typeface="Tahoma" pitchFamily="34" charset="0"/>
              </a:rPr>
              <a:t>Valori minime şi maxime stabilite prin HG</a:t>
            </a:r>
            <a:br>
              <a:rPr lang="ro-RO" sz="1400" dirty="0">
                <a:solidFill>
                  <a:srgbClr val="000000"/>
                </a:solidFill>
                <a:latin typeface="Tahoma" pitchFamily="34" charset="0"/>
                <a:ea typeface="Tahoma" pitchFamily="34" charset="0"/>
                <a:cs typeface="Tahoma" pitchFamily="34" charset="0"/>
              </a:rPr>
            </a:br>
            <a:r>
              <a:rPr lang="ro-RO" sz="1400" dirty="0">
                <a:solidFill>
                  <a:srgbClr val="000000"/>
                </a:solidFill>
                <a:latin typeface="Tahoma" pitchFamily="34" charset="0"/>
                <a:ea typeface="Tahoma" pitchFamily="34" charset="0"/>
                <a:cs typeface="Tahoma" pitchFamily="34" charset="0"/>
              </a:rPr>
              <a:t>(27 €/certificat – 55 €/certificat )</a:t>
            </a:r>
            <a:endParaRPr lang="en-US" sz="1400" dirty="0">
              <a:solidFill>
                <a:srgbClr val="000000"/>
              </a:solidFill>
              <a:latin typeface="Tahoma" pitchFamily="34" charset="0"/>
              <a:ea typeface="Tahoma" pitchFamily="34" charset="0"/>
              <a:cs typeface="Tahoma" pitchFamily="34" charset="0"/>
            </a:endParaRPr>
          </a:p>
        </p:txBody>
      </p:sp>
      <p:sp>
        <p:nvSpPr>
          <p:cNvPr id="17" name="AutoShape 7"/>
          <p:cNvSpPr>
            <a:spLocks noChangeArrowheads="1"/>
          </p:cNvSpPr>
          <p:nvPr/>
        </p:nvSpPr>
        <p:spPr bwMode="auto">
          <a:xfrm>
            <a:off x="642910" y="4371988"/>
            <a:ext cx="2232025" cy="863600"/>
          </a:xfrm>
          <a:prstGeom prst="wedgeRoundRectCallout">
            <a:avLst>
              <a:gd name="adj1" fmla="val -24685"/>
              <a:gd name="adj2" fmla="val -110593"/>
              <a:gd name="adj3" fmla="val 16667"/>
            </a:avLst>
          </a:prstGeom>
          <a:ln>
            <a:headEnd/>
            <a:tailEnd/>
          </a:ln>
        </p:spPr>
        <p:style>
          <a:lnRef idx="1">
            <a:schemeClr val="accent6"/>
          </a:lnRef>
          <a:fillRef idx="2">
            <a:schemeClr val="accent6"/>
          </a:fillRef>
          <a:effectRef idx="1">
            <a:schemeClr val="accent6"/>
          </a:effectRef>
          <a:fontRef idx="minor">
            <a:schemeClr val="dk1"/>
          </a:fontRef>
        </p:style>
        <p:txBody>
          <a:bodyPr/>
          <a:lstStyle/>
          <a:p>
            <a:pPr algn="ctr">
              <a:defRPr/>
            </a:pPr>
            <a:r>
              <a:rPr lang="ro-RO" sz="1400" dirty="0">
                <a:solidFill>
                  <a:srgbClr val="000000"/>
                </a:solidFill>
                <a:latin typeface="Tahoma" pitchFamily="34" charset="0"/>
                <a:ea typeface="Tahoma" pitchFamily="34" charset="0"/>
                <a:cs typeface="Tahoma" pitchFamily="34" charset="0"/>
              </a:rPr>
              <a:t>Pentru protecţia producătorilor</a:t>
            </a:r>
            <a:endParaRPr lang="en-US" sz="1400" dirty="0">
              <a:solidFill>
                <a:srgbClr val="000000"/>
              </a:solidFill>
              <a:latin typeface="Tahoma" pitchFamily="34" charset="0"/>
              <a:ea typeface="Tahoma" pitchFamily="34" charset="0"/>
              <a:cs typeface="Tahoma" pitchFamily="34" charset="0"/>
            </a:endParaRPr>
          </a:p>
        </p:txBody>
      </p:sp>
      <p:sp>
        <p:nvSpPr>
          <p:cNvPr id="18" name="AutoShape 8"/>
          <p:cNvSpPr>
            <a:spLocks noChangeArrowheads="1"/>
          </p:cNvSpPr>
          <p:nvPr/>
        </p:nvSpPr>
        <p:spPr bwMode="auto">
          <a:xfrm>
            <a:off x="3657600" y="4384875"/>
            <a:ext cx="2374900" cy="863600"/>
          </a:xfrm>
          <a:prstGeom prst="wedgeRoundRectCallout">
            <a:avLst>
              <a:gd name="adj1" fmla="val -83375"/>
              <a:gd name="adj2" fmla="val -103979"/>
              <a:gd name="adj3" fmla="val 16667"/>
            </a:avLst>
          </a:prstGeom>
          <a:ln>
            <a:headEnd/>
            <a:tailEnd/>
          </a:ln>
        </p:spPr>
        <p:style>
          <a:lnRef idx="1">
            <a:schemeClr val="accent6"/>
          </a:lnRef>
          <a:fillRef idx="2">
            <a:schemeClr val="accent6"/>
          </a:fillRef>
          <a:effectRef idx="1">
            <a:schemeClr val="accent6"/>
          </a:effectRef>
          <a:fontRef idx="minor">
            <a:schemeClr val="dk1"/>
          </a:fontRef>
        </p:style>
        <p:txBody>
          <a:bodyPr/>
          <a:lstStyle/>
          <a:p>
            <a:pPr algn="ctr">
              <a:defRPr/>
            </a:pPr>
            <a:r>
              <a:rPr lang="ro-RO" sz="1400" dirty="0">
                <a:solidFill>
                  <a:srgbClr val="000000"/>
                </a:solidFill>
                <a:latin typeface="Tahoma" pitchFamily="34" charset="0"/>
                <a:ea typeface="Tahoma" pitchFamily="34" charset="0"/>
                <a:cs typeface="Tahoma" pitchFamily="34" charset="0"/>
              </a:rPr>
              <a:t>Pentru protecţia consumatorilor</a:t>
            </a:r>
            <a:endParaRPr lang="en-US" sz="1400" dirty="0">
              <a:solidFill>
                <a:srgbClr val="000000"/>
              </a:solidFill>
              <a:latin typeface="Tahoma" pitchFamily="34" charset="0"/>
              <a:ea typeface="Tahoma" pitchFamily="34" charset="0"/>
              <a:cs typeface="Tahoma" pitchFamily="34" charset="0"/>
            </a:endParaRPr>
          </a:p>
          <a:p>
            <a:pPr algn="ctr">
              <a:defRPr/>
            </a:pPr>
            <a:endParaRPr lang="en-US" sz="1600" dirty="0">
              <a:solidFill>
                <a:srgbClr val="000000"/>
              </a:solidFill>
              <a:latin typeface="Tahoma" pitchFamily="34" charset="0"/>
              <a:ea typeface="Tahoma" pitchFamily="34" charset="0"/>
              <a:cs typeface="Tahoma" pitchFamily="34" charset="0"/>
            </a:endParaRPr>
          </a:p>
        </p:txBody>
      </p:sp>
      <p:sp>
        <p:nvSpPr>
          <p:cNvPr id="19" name="Rounded Rectangle 18"/>
          <p:cNvSpPr/>
          <p:nvPr/>
        </p:nvSpPr>
        <p:spPr>
          <a:xfrm>
            <a:off x="685800" y="5562600"/>
            <a:ext cx="7848600" cy="533400"/>
          </a:xfrm>
          <a:prstGeom prst="roundRect">
            <a:avLst/>
          </a:prstGeom>
          <a:gradFill flip="none" rotWithShape="1">
            <a:gsLst>
              <a:gs pos="10000">
                <a:schemeClr val="accent6">
                  <a:lumMod val="60000"/>
                  <a:lumOff val="40000"/>
                </a:schemeClr>
              </a:gs>
              <a:gs pos="50000">
                <a:schemeClr val="accent6">
                  <a:lumMod val="40000"/>
                  <a:lumOff val="60000"/>
                </a:schemeClr>
              </a:gs>
              <a:gs pos="100000">
                <a:schemeClr val="accent6">
                  <a:lumMod val="20000"/>
                  <a:lumOff val="80000"/>
                </a:schemeClr>
              </a:gs>
            </a:gsLst>
            <a:lin ang="16200000" scaled="1"/>
            <a:tileRect/>
          </a:gra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1400" b="1" i="1" dirty="0" smtClean="0">
                <a:solidFill>
                  <a:schemeClr val="tx1"/>
                </a:solidFill>
              </a:rPr>
              <a:t>Instrumentele pentru promovarea energiei electrice din surse regenerabile</a:t>
            </a:r>
          </a:p>
          <a:p>
            <a:pPr algn="ctr"/>
            <a:r>
              <a:rPr lang="ro-RO" sz="1400" b="1" i="1" dirty="0" smtClean="0">
                <a:solidFill>
                  <a:schemeClr val="tx1"/>
                </a:solidFill>
              </a:rPr>
              <a:t>- Certificatele Verzi tranzacționabile pe Piața Certificatelor Verzi -</a:t>
            </a:r>
            <a:endParaRPr lang="ro-RO" sz="1400" b="1" i="1" dirty="0">
              <a:solidFill>
                <a:schemeClr val="tx1"/>
              </a:solidFill>
            </a:endParaRPr>
          </a:p>
        </p:txBody>
      </p:sp>
      <p:sp>
        <p:nvSpPr>
          <p:cNvPr id="21" name="TextBox 20"/>
          <p:cNvSpPr txBox="1">
            <a:spLocks noChangeArrowheads="1"/>
          </p:cNvSpPr>
          <p:nvPr/>
        </p:nvSpPr>
        <p:spPr bwMode="auto">
          <a:xfrm>
            <a:off x="549800" y="6324600"/>
            <a:ext cx="8458200" cy="261610"/>
          </a:xfrm>
          <a:prstGeom prst="rect">
            <a:avLst/>
          </a:prstGeom>
          <a:noFill/>
          <a:ln w="9525">
            <a:noFill/>
            <a:miter lim="800000"/>
            <a:headEnd/>
            <a:tailEnd/>
          </a:ln>
        </p:spPr>
        <p:txBody>
          <a:bodyPr>
            <a:spAutoFit/>
          </a:bodyPr>
          <a:lstStyle/>
          <a:p>
            <a:pPr>
              <a:spcBef>
                <a:spcPct val="50000"/>
              </a:spcBef>
            </a:pPr>
            <a:r>
              <a:rPr lang="it-IT" sz="1100" dirty="0" smtClean="0"/>
              <a:t>Sursele regenerabile de energie, o şansă pentru România</a:t>
            </a:r>
            <a:r>
              <a:rPr lang="ro-RO" sz="1100" dirty="0" smtClean="0"/>
              <a:t> </a:t>
            </a:r>
            <a:r>
              <a:rPr lang="ro-RO" sz="1100" dirty="0" smtClean="0"/>
              <a:t>/ 14 </a:t>
            </a:r>
            <a:r>
              <a:rPr lang="en-US" sz="1100" dirty="0" err="1" smtClean="0"/>
              <a:t>noiembrie</a:t>
            </a:r>
            <a:r>
              <a:rPr lang="ro-RO" sz="1100" dirty="0" smtClean="0"/>
              <a:t> 2011 / </a:t>
            </a:r>
            <a:r>
              <a:rPr lang="ro-RO" sz="1100" dirty="0" smtClean="0"/>
              <a:t>Hilton, București</a:t>
            </a:r>
            <a:endParaRPr lang="en-US" sz="11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3"/>
          <p:cNvSpPr>
            <a:spLocks noGrp="1"/>
          </p:cNvSpPr>
          <p:nvPr>
            <p:ph type="body" idx="1"/>
          </p:nvPr>
        </p:nvSpPr>
        <p:spPr/>
        <p:txBody>
          <a:bodyPr/>
          <a:lstStyle/>
          <a:p>
            <a:pPr>
              <a:buFont typeface="Arial" charset="0"/>
              <a:buNone/>
            </a:pPr>
            <a:r>
              <a:rPr lang="en-US" smtClean="0"/>
              <a:t> </a:t>
            </a:r>
          </a:p>
        </p:txBody>
      </p:sp>
      <p:sp>
        <p:nvSpPr>
          <p:cNvPr id="17412" name="Text Box 4"/>
          <p:cNvSpPr txBox="1">
            <a:spLocks noChangeArrowheads="1"/>
          </p:cNvSpPr>
          <p:nvPr/>
        </p:nvSpPr>
        <p:spPr bwMode="auto">
          <a:xfrm>
            <a:off x="457200" y="1600200"/>
            <a:ext cx="8305800" cy="3281363"/>
          </a:xfrm>
          <a:prstGeom prst="rect">
            <a:avLst/>
          </a:prstGeom>
          <a:noFill/>
          <a:ln w="9525">
            <a:noFill/>
            <a:miter lim="800000"/>
            <a:headEnd/>
            <a:tailEnd/>
          </a:ln>
          <a:effectLst/>
        </p:spPr>
        <p:txBody>
          <a:bodyPr>
            <a:spAutoFit/>
          </a:bodyPr>
          <a:lstStyle/>
          <a:p>
            <a:pPr algn="ctr">
              <a:defRPr/>
            </a:pPr>
            <a:endParaRPr lang="en-GB" b="1" dirty="0">
              <a:solidFill>
                <a:srgbClr val="FF6600"/>
              </a:solidFill>
              <a:effectLst>
                <a:outerShdw blurRad="38100" dist="38100" dir="2700000" algn="tl">
                  <a:srgbClr val="C0C0C0"/>
                </a:outerShdw>
              </a:effectLst>
            </a:endParaRPr>
          </a:p>
          <a:p>
            <a:pPr algn="ctr">
              <a:defRPr/>
            </a:pPr>
            <a:endParaRPr lang="en-GB" b="1" dirty="0">
              <a:solidFill>
                <a:srgbClr val="FF6600"/>
              </a:solidFill>
              <a:effectLst>
                <a:outerShdw blurRad="38100" dist="38100" dir="2700000" algn="tl">
                  <a:srgbClr val="C0C0C0"/>
                </a:outerShdw>
              </a:effectLst>
            </a:endParaRPr>
          </a:p>
          <a:p>
            <a:pPr algn="ctr">
              <a:defRPr/>
            </a:pPr>
            <a:endParaRPr lang="en-GB" b="1" dirty="0">
              <a:solidFill>
                <a:srgbClr val="FF6600"/>
              </a:solidFill>
              <a:effectLst>
                <a:outerShdw blurRad="38100" dist="38100" dir="2700000" algn="tl">
                  <a:srgbClr val="C0C0C0"/>
                </a:outerShdw>
              </a:effectLst>
            </a:endParaRPr>
          </a:p>
          <a:p>
            <a:pPr algn="ctr">
              <a:defRPr/>
            </a:pPr>
            <a:endParaRPr lang="en-GB" b="1" dirty="0">
              <a:solidFill>
                <a:srgbClr val="FF6600"/>
              </a:solidFill>
              <a:effectLst>
                <a:outerShdw blurRad="38100" dist="38100" dir="2700000" algn="tl">
                  <a:srgbClr val="C0C0C0"/>
                </a:outerShdw>
              </a:effectLst>
            </a:endParaRPr>
          </a:p>
          <a:p>
            <a:pPr algn="ctr">
              <a:defRPr/>
            </a:pPr>
            <a:endParaRPr lang="en-GB" b="1" dirty="0">
              <a:solidFill>
                <a:srgbClr val="FF6600"/>
              </a:solidFill>
              <a:effectLst>
                <a:outerShdw blurRad="38100" dist="38100" dir="2700000" algn="tl">
                  <a:srgbClr val="C0C0C0"/>
                </a:outerShdw>
              </a:effectLst>
            </a:endParaRPr>
          </a:p>
          <a:p>
            <a:pPr algn="ctr">
              <a:defRPr/>
            </a:pPr>
            <a:endParaRPr lang="en-GB" b="1" dirty="0">
              <a:solidFill>
                <a:srgbClr val="FF6600"/>
              </a:solidFill>
              <a:effectLst>
                <a:outerShdw blurRad="38100" dist="38100" dir="2700000" algn="tl">
                  <a:srgbClr val="C0C0C0"/>
                </a:outerShdw>
              </a:effectLst>
            </a:endParaRPr>
          </a:p>
          <a:p>
            <a:pPr algn="ctr">
              <a:defRPr/>
            </a:pPr>
            <a:endParaRPr lang="en-GB" b="1" dirty="0">
              <a:solidFill>
                <a:srgbClr val="FF6600"/>
              </a:solidFill>
              <a:effectLst>
                <a:outerShdw blurRad="38100" dist="38100" dir="2700000" algn="tl">
                  <a:srgbClr val="C0C0C0"/>
                </a:outerShdw>
              </a:effectLst>
            </a:endParaRPr>
          </a:p>
          <a:p>
            <a:pPr algn="ctr">
              <a:defRPr/>
            </a:pPr>
            <a:r>
              <a:rPr lang="en-GB" dirty="0">
                <a:solidFill>
                  <a:srgbClr val="897E47"/>
                </a:solidFill>
                <a:effectLst>
                  <a:outerShdw blurRad="38100" dist="38100" dir="2700000" algn="tl">
                    <a:srgbClr val="C0C0C0"/>
                  </a:outerShdw>
                </a:effectLst>
                <a:latin typeface="Tahoma" pitchFamily="34" charset="0"/>
              </a:rPr>
              <a:t>V</a:t>
            </a:r>
            <a:r>
              <a:rPr lang="ro-RO" dirty="0">
                <a:solidFill>
                  <a:srgbClr val="897E47"/>
                </a:solidFill>
                <a:effectLst>
                  <a:outerShdw blurRad="38100" dist="38100" dir="2700000" algn="tl">
                    <a:srgbClr val="C0C0C0"/>
                  </a:outerShdw>
                </a:effectLst>
                <a:latin typeface="Tahoma" pitchFamily="34" charset="0"/>
              </a:rPr>
              <a:t>ă mulţumim pentru atenţie !</a:t>
            </a:r>
          </a:p>
          <a:p>
            <a:pPr algn="ctr">
              <a:defRPr/>
            </a:pPr>
            <a:endParaRPr lang="en-US" b="1" dirty="0">
              <a:solidFill>
                <a:srgbClr val="897E47"/>
              </a:solidFill>
              <a:effectLst>
                <a:outerShdw blurRad="38100" dist="38100" dir="2700000" algn="tl">
                  <a:srgbClr val="C0C0C0"/>
                </a:outerShdw>
              </a:effectLst>
              <a:latin typeface="Tahoma" pitchFamily="34" charset="0"/>
            </a:endParaRPr>
          </a:p>
          <a:p>
            <a:pPr algn="ctr">
              <a:defRPr/>
            </a:pPr>
            <a:r>
              <a:rPr lang="ro-RO" sz="2000" dirty="0">
                <a:solidFill>
                  <a:srgbClr val="006666"/>
                </a:solidFill>
                <a:effectLst>
                  <a:outerShdw blurRad="38100" dist="38100" dir="2700000" algn="tl">
                    <a:srgbClr val="C0C0C0"/>
                  </a:outerShdw>
                </a:effectLst>
                <a:latin typeface="Tahoma" pitchFamily="34" charset="0"/>
              </a:rPr>
              <a:t>www.opcom.ro</a:t>
            </a:r>
          </a:p>
          <a:p>
            <a:pPr algn="ctr">
              <a:spcBef>
                <a:spcPct val="50000"/>
              </a:spcBef>
              <a:defRPr/>
            </a:pPr>
            <a:endParaRPr lang="en-US" dirty="0"/>
          </a:p>
        </p:txBody>
      </p:sp>
      <p:cxnSp>
        <p:nvCxnSpPr>
          <p:cNvPr id="11" name="Straight Connector 10"/>
          <p:cNvCxnSpPr/>
          <p:nvPr/>
        </p:nvCxnSpPr>
        <p:spPr>
          <a:xfrm>
            <a:off x="649224" y="6309360"/>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grpSp>
        <p:nvGrpSpPr>
          <p:cNvPr id="8" name="Group 1"/>
          <p:cNvGrpSpPr>
            <a:grpSpLocks/>
          </p:cNvGrpSpPr>
          <p:nvPr/>
        </p:nvGrpSpPr>
        <p:grpSpPr bwMode="auto">
          <a:xfrm>
            <a:off x="649224" y="137160"/>
            <a:ext cx="7848600" cy="762000"/>
            <a:chOff x="685800" y="76200"/>
            <a:chExt cx="7848600" cy="762000"/>
          </a:xfrm>
        </p:grpSpPr>
        <p:pic>
          <p:nvPicPr>
            <p:cNvPr id="9" name="Picture 3"/>
            <p:cNvPicPr>
              <a:picLocks noChangeAspect="1"/>
            </p:cNvPicPr>
            <p:nvPr/>
          </p:nvPicPr>
          <p:blipFill>
            <a:blip r:embed="rId2"/>
            <a:srcRect/>
            <a:stretch>
              <a:fillRect/>
            </a:stretch>
          </p:blipFill>
          <p:spPr bwMode="auto">
            <a:xfrm>
              <a:off x="685800" y="76200"/>
              <a:ext cx="3621088" cy="762000"/>
            </a:xfrm>
            <a:prstGeom prst="rect">
              <a:avLst/>
            </a:prstGeom>
            <a:noFill/>
            <a:ln w="9525">
              <a:noFill/>
              <a:miter lim="800000"/>
              <a:headEnd/>
              <a:tailEnd/>
            </a:ln>
          </p:spPr>
        </p:pic>
        <p:cxnSp>
          <p:nvCxnSpPr>
            <p:cNvPr id="10" name="Straight Connector 9"/>
            <p:cNvCxnSpPr/>
            <p:nvPr/>
          </p:nvCxnSpPr>
          <p:spPr bwMode="auto">
            <a:xfrm rot="10800000">
              <a:off x="685800" y="798576"/>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grpSp>
      <p:sp>
        <p:nvSpPr>
          <p:cNvPr id="13" name="TextBox 12"/>
          <p:cNvSpPr txBox="1">
            <a:spLocks noChangeArrowheads="1"/>
          </p:cNvSpPr>
          <p:nvPr/>
        </p:nvSpPr>
        <p:spPr bwMode="auto">
          <a:xfrm>
            <a:off x="549800" y="6324600"/>
            <a:ext cx="8458200" cy="261610"/>
          </a:xfrm>
          <a:prstGeom prst="rect">
            <a:avLst/>
          </a:prstGeom>
          <a:noFill/>
          <a:ln w="9525">
            <a:noFill/>
            <a:miter lim="800000"/>
            <a:headEnd/>
            <a:tailEnd/>
          </a:ln>
        </p:spPr>
        <p:txBody>
          <a:bodyPr>
            <a:spAutoFit/>
          </a:bodyPr>
          <a:lstStyle/>
          <a:p>
            <a:pPr>
              <a:spcBef>
                <a:spcPct val="50000"/>
              </a:spcBef>
            </a:pPr>
            <a:r>
              <a:rPr lang="it-IT" sz="1100" dirty="0" smtClean="0"/>
              <a:t>Sursele regenerabile de energie, o şansă pentru România</a:t>
            </a:r>
            <a:r>
              <a:rPr lang="ro-RO" sz="1100" dirty="0" smtClean="0"/>
              <a:t> </a:t>
            </a:r>
            <a:r>
              <a:rPr lang="ro-RO" sz="1100" dirty="0" smtClean="0"/>
              <a:t>/ 14 </a:t>
            </a:r>
            <a:r>
              <a:rPr lang="en-US" sz="1100" dirty="0" err="1" smtClean="0"/>
              <a:t>noiembrie</a:t>
            </a:r>
            <a:r>
              <a:rPr lang="ro-RO" sz="1100" dirty="0" smtClean="0"/>
              <a:t> 2011 / </a:t>
            </a:r>
            <a:r>
              <a:rPr lang="ro-RO" sz="1100" dirty="0" smtClean="0"/>
              <a:t>Hilton, București</a:t>
            </a:r>
            <a:endParaRPr lang="en-US" sz="11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19"/>
          <p:cNvSpPr>
            <a:spLocks noChangeArrowheads="1"/>
          </p:cNvSpPr>
          <p:nvPr/>
        </p:nvSpPr>
        <p:spPr bwMode="auto">
          <a:xfrm>
            <a:off x="457200" y="1010850"/>
            <a:ext cx="8305800" cy="338554"/>
          </a:xfrm>
          <a:prstGeom prst="rect">
            <a:avLst/>
          </a:prstGeom>
          <a:noFill/>
          <a:ln w="9525">
            <a:noFill/>
            <a:miter lim="800000"/>
            <a:headEnd/>
            <a:tailEnd/>
          </a:ln>
        </p:spPr>
        <p:txBody>
          <a:bodyPr>
            <a:spAutoFit/>
          </a:bodyPr>
          <a:lstStyle/>
          <a:p>
            <a:r>
              <a:rPr lang="ro-RO" sz="1600" b="1" dirty="0" smtClean="0">
                <a:latin typeface="Tahoma" pitchFamily="34" charset="0"/>
              </a:rPr>
              <a:t>Principiul de funcționare a sistemului de susținere a E-SRE</a:t>
            </a:r>
          </a:p>
        </p:txBody>
      </p:sp>
      <p:grpSp>
        <p:nvGrpSpPr>
          <p:cNvPr id="3" name="Group 1"/>
          <p:cNvGrpSpPr>
            <a:grpSpLocks/>
          </p:cNvGrpSpPr>
          <p:nvPr/>
        </p:nvGrpSpPr>
        <p:grpSpPr bwMode="auto">
          <a:xfrm>
            <a:off x="649224" y="137160"/>
            <a:ext cx="7848600" cy="762000"/>
            <a:chOff x="685800" y="76200"/>
            <a:chExt cx="7848600" cy="762000"/>
          </a:xfrm>
        </p:grpSpPr>
        <p:pic>
          <p:nvPicPr>
            <p:cNvPr id="9" name="Picture 3"/>
            <p:cNvPicPr>
              <a:picLocks noChangeAspect="1"/>
            </p:cNvPicPr>
            <p:nvPr/>
          </p:nvPicPr>
          <p:blipFill>
            <a:blip r:embed="rId2"/>
            <a:srcRect/>
            <a:stretch>
              <a:fillRect/>
            </a:stretch>
          </p:blipFill>
          <p:spPr bwMode="auto">
            <a:xfrm>
              <a:off x="685800" y="76200"/>
              <a:ext cx="3621088" cy="762000"/>
            </a:xfrm>
            <a:prstGeom prst="rect">
              <a:avLst/>
            </a:prstGeom>
            <a:noFill/>
            <a:ln w="9525">
              <a:noFill/>
              <a:miter lim="800000"/>
              <a:headEnd/>
              <a:tailEnd/>
            </a:ln>
          </p:spPr>
        </p:pic>
        <p:cxnSp>
          <p:nvCxnSpPr>
            <p:cNvPr id="10" name="Straight Connector 9"/>
            <p:cNvCxnSpPr/>
            <p:nvPr/>
          </p:nvCxnSpPr>
          <p:spPr bwMode="auto">
            <a:xfrm rot="10800000">
              <a:off x="685800" y="798576"/>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grpSp>
      <p:cxnSp>
        <p:nvCxnSpPr>
          <p:cNvPr id="12" name="Straight Connector 11"/>
          <p:cNvCxnSpPr/>
          <p:nvPr/>
        </p:nvCxnSpPr>
        <p:spPr>
          <a:xfrm>
            <a:off x="649224" y="6309360"/>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a:xfrm>
            <a:off x="6807850" y="6321034"/>
            <a:ext cx="2133600" cy="265176"/>
          </a:xfrm>
        </p:spPr>
        <p:txBody>
          <a:bodyPr/>
          <a:lstStyle/>
          <a:p>
            <a:pPr>
              <a:defRPr/>
            </a:pPr>
            <a:fld id="{17643C47-F3B1-4A9D-AEE2-F2DB36BE080B}" type="slidenum">
              <a:rPr lang="en-US" sz="1100" smtClean="0">
                <a:latin typeface="Arial" pitchFamily="34" charset="0"/>
                <a:cs typeface="Arial" pitchFamily="34" charset="0"/>
              </a:rPr>
              <a:pPr>
                <a:defRPr/>
              </a:pPr>
              <a:t>3</a:t>
            </a:fld>
            <a:endParaRPr lang="en-US" sz="1100" dirty="0">
              <a:latin typeface="Arial" pitchFamily="34" charset="0"/>
              <a:cs typeface="Arial" pitchFamily="34" charset="0"/>
            </a:endParaRPr>
          </a:p>
        </p:txBody>
      </p:sp>
      <p:pic>
        <p:nvPicPr>
          <p:cNvPr id="14" name="Picture 2"/>
          <p:cNvPicPr>
            <a:picLocks noChangeAspect="1" noChangeArrowheads="1"/>
          </p:cNvPicPr>
          <p:nvPr/>
        </p:nvPicPr>
        <p:blipFill>
          <a:blip r:embed="rId3"/>
          <a:srcRect/>
          <a:stretch>
            <a:fillRect/>
          </a:stretch>
        </p:blipFill>
        <p:spPr bwMode="auto">
          <a:xfrm>
            <a:off x="664620" y="1772671"/>
            <a:ext cx="8098377" cy="3561329"/>
          </a:xfrm>
          <a:prstGeom prst="rect">
            <a:avLst/>
          </a:prstGeom>
          <a:noFill/>
          <a:ln w="9525" algn="ctr">
            <a:noFill/>
            <a:miter lim="800000"/>
            <a:headEnd/>
            <a:tailEnd/>
          </a:ln>
        </p:spPr>
      </p:pic>
      <p:sp>
        <p:nvSpPr>
          <p:cNvPr id="23" name="Oval 12"/>
          <p:cNvSpPr>
            <a:spLocks noChangeArrowheads="1"/>
          </p:cNvSpPr>
          <p:nvPr/>
        </p:nvSpPr>
        <p:spPr bwMode="auto">
          <a:xfrm>
            <a:off x="3429000" y="3581400"/>
            <a:ext cx="2368550" cy="838200"/>
          </a:xfrm>
          <a:prstGeom prst="ellipse">
            <a:avLst/>
          </a:prstGeom>
          <a:ln>
            <a:headEnd/>
            <a:tailEnd/>
          </a:ln>
        </p:spPr>
        <p:style>
          <a:lnRef idx="0">
            <a:schemeClr val="accent3"/>
          </a:lnRef>
          <a:fillRef idx="3">
            <a:schemeClr val="accent3"/>
          </a:fillRef>
          <a:effectRef idx="3">
            <a:schemeClr val="accent3"/>
          </a:effectRef>
          <a:fontRef idx="minor">
            <a:schemeClr val="lt1"/>
          </a:fontRef>
        </p:style>
        <p:txBody>
          <a:bodyPr wrap="none" anchor="ctr"/>
          <a:lstStyle/>
          <a:p>
            <a:pPr algn="r"/>
            <a:endParaRPr lang="ro-RO"/>
          </a:p>
        </p:txBody>
      </p:sp>
      <p:sp>
        <p:nvSpPr>
          <p:cNvPr id="24" name="Text Box 13"/>
          <p:cNvSpPr txBox="1">
            <a:spLocks noChangeArrowheads="1"/>
          </p:cNvSpPr>
          <p:nvPr/>
        </p:nvSpPr>
        <p:spPr bwMode="auto">
          <a:xfrm>
            <a:off x="3427075" y="3781163"/>
            <a:ext cx="2374900" cy="523220"/>
          </a:xfrm>
          <a:prstGeom prst="rect">
            <a:avLst/>
          </a:prstGeom>
          <a:noFill/>
          <a:ln w="9525" algn="ctr">
            <a:noFill/>
            <a:miter lim="800000"/>
            <a:headEnd/>
            <a:tailEnd/>
          </a:ln>
        </p:spPr>
        <p:txBody>
          <a:bodyPr>
            <a:spAutoFit/>
          </a:bodyPr>
          <a:lstStyle/>
          <a:p>
            <a:pPr algn="ctr">
              <a:spcBef>
                <a:spcPct val="50000"/>
              </a:spcBef>
            </a:pPr>
            <a:r>
              <a:rPr lang="ro-RO" sz="1400" b="1" dirty="0">
                <a:solidFill>
                  <a:schemeClr val="bg1"/>
                </a:solidFill>
                <a:latin typeface="Tahoma" pitchFamily="34" charset="0"/>
                <a:ea typeface="Tahoma" pitchFamily="34" charset="0"/>
                <a:cs typeface="Tahoma" pitchFamily="34" charset="0"/>
              </a:rPr>
              <a:t>Piaţa de </a:t>
            </a:r>
            <a:r>
              <a:rPr lang="ro-RO" sz="1400" b="1" dirty="0" smtClean="0">
                <a:solidFill>
                  <a:schemeClr val="bg1"/>
                </a:solidFill>
                <a:latin typeface="Tahoma" pitchFamily="34" charset="0"/>
                <a:ea typeface="Tahoma" pitchFamily="34" charset="0"/>
                <a:cs typeface="Tahoma" pitchFamily="34" charset="0"/>
              </a:rPr>
              <a:t>Certificate </a:t>
            </a:r>
            <a:r>
              <a:rPr lang="ro-RO" sz="1400" b="1" dirty="0">
                <a:solidFill>
                  <a:schemeClr val="bg1"/>
                </a:solidFill>
                <a:latin typeface="Tahoma" pitchFamily="34" charset="0"/>
                <a:ea typeface="Tahoma" pitchFamily="34" charset="0"/>
                <a:cs typeface="Tahoma" pitchFamily="34" charset="0"/>
              </a:rPr>
              <a:t>Verzi</a:t>
            </a:r>
            <a:endParaRPr lang="en-US" sz="1400" b="1" dirty="0">
              <a:solidFill>
                <a:schemeClr val="bg1"/>
              </a:solidFill>
              <a:latin typeface="Tahoma" pitchFamily="34" charset="0"/>
              <a:ea typeface="Tahoma" pitchFamily="34" charset="0"/>
              <a:cs typeface="Tahoma" pitchFamily="34" charset="0"/>
            </a:endParaRPr>
          </a:p>
        </p:txBody>
      </p:sp>
      <p:sp>
        <p:nvSpPr>
          <p:cNvPr id="25" name="Oval 14"/>
          <p:cNvSpPr>
            <a:spLocks noChangeArrowheads="1"/>
          </p:cNvSpPr>
          <p:nvPr/>
        </p:nvSpPr>
        <p:spPr bwMode="auto">
          <a:xfrm>
            <a:off x="3352799" y="2438400"/>
            <a:ext cx="2449513" cy="838200"/>
          </a:xfrm>
          <a:prstGeom prst="ellipse">
            <a:avLst/>
          </a:prstGeom>
          <a:ln>
            <a:headEnd/>
            <a:tailEnd/>
          </a:ln>
        </p:spPr>
        <p:style>
          <a:lnRef idx="0">
            <a:schemeClr val="accent3"/>
          </a:lnRef>
          <a:fillRef idx="3">
            <a:schemeClr val="accent3"/>
          </a:fillRef>
          <a:effectRef idx="3">
            <a:schemeClr val="accent3"/>
          </a:effectRef>
          <a:fontRef idx="minor">
            <a:schemeClr val="lt1"/>
          </a:fontRef>
        </p:style>
        <p:txBody>
          <a:bodyPr wrap="none" anchor="ctr"/>
          <a:lstStyle/>
          <a:p>
            <a:pPr algn="r"/>
            <a:endParaRPr lang="ro-RO"/>
          </a:p>
        </p:txBody>
      </p:sp>
      <p:sp>
        <p:nvSpPr>
          <p:cNvPr id="26" name="Text Box 15"/>
          <p:cNvSpPr txBox="1">
            <a:spLocks noChangeArrowheads="1"/>
          </p:cNvSpPr>
          <p:nvPr/>
        </p:nvSpPr>
        <p:spPr bwMode="auto">
          <a:xfrm>
            <a:off x="3362388" y="2580613"/>
            <a:ext cx="2374900" cy="523220"/>
          </a:xfrm>
          <a:prstGeom prst="rect">
            <a:avLst/>
          </a:prstGeom>
          <a:noFill/>
          <a:ln w="9525" algn="ctr">
            <a:noFill/>
            <a:miter lim="800000"/>
            <a:headEnd/>
            <a:tailEnd/>
          </a:ln>
        </p:spPr>
        <p:txBody>
          <a:bodyPr>
            <a:spAutoFit/>
          </a:bodyPr>
          <a:lstStyle/>
          <a:p>
            <a:pPr algn="ctr">
              <a:spcBef>
                <a:spcPct val="50000"/>
              </a:spcBef>
            </a:pPr>
            <a:r>
              <a:rPr lang="ro-RO" sz="1400" b="1" dirty="0">
                <a:solidFill>
                  <a:schemeClr val="bg1"/>
                </a:solidFill>
                <a:latin typeface="Tahoma" pitchFamily="34" charset="0"/>
                <a:ea typeface="Tahoma" pitchFamily="34" charset="0"/>
                <a:cs typeface="Tahoma" pitchFamily="34" charset="0"/>
              </a:rPr>
              <a:t>Piaţa de Energie Electrică</a:t>
            </a:r>
            <a:endParaRPr lang="en-US" sz="1400" b="1" dirty="0">
              <a:solidFill>
                <a:schemeClr val="bg1"/>
              </a:solidFill>
              <a:latin typeface="Tahoma" pitchFamily="34" charset="0"/>
              <a:ea typeface="Tahoma" pitchFamily="34" charset="0"/>
              <a:cs typeface="Tahoma" pitchFamily="34" charset="0"/>
            </a:endParaRPr>
          </a:p>
        </p:txBody>
      </p:sp>
      <p:sp>
        <p:nvSpPr>
          <p:cNvPr id="27" name="Rounded Rectangle 26"/>
          <p:cNvSpPr/>
          <p:nvPr/>
        </p:nvSpPr>
        <p:spPr>
          <a:xfrm>
            <a:off x="1540400" y="4807350"/>
            <a:ext cx="6248400" cy="1219200"/>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ro-RO"/>
          </a:p>
        </p:txBody>
      </p:sp>
      <p:sp>
        <p:nvSpPr>
          <p:cNvPr id="28" name="Line 5"/>
          <p:cNvSpPr>
            <a:spLocks noChangeShapeType="1"/>
          </p:cNvSpPr>
          <p:nvPr/>
        </p:nvSpPr>
        <p:spPr bwMode="auto">
          <a:xfrm>
            <a:off x="2361588" y="4991713"/>
            <a:ext cx="4716000" cy="0"/>
          </a:xfrm>
          <a:prstGeom prst="line">
            <a:avLst/>
          </a:prstGeom>
          <a:noFill/>
          <a:ln w="50800">
            <a:solidFill>
              <a:schemeClr val="tx1"/>
            </a:solidFill>
            <a:prstDash val="dash"/>
            <a:round/>
            <a:headEnd type="triangle" w="med" len="med"/>
            <a:tailEnd type="triangle" w="med" len="med"/>
          </a:ln>
        </p:spPr>
        <p:txBody>
          <a:bodyPr/>
          <a:lstStyle/>
          <a:p>
            <a:endParaRPr lang="ro-RO"/>
          </a:p>
        </p:txBody>
      </p:sp>
      <p:sp>
        <p:nvSpPr>
          <p:cNvPr id="29" name="Text Box 8"/>
          <p:cNvSpPr txBox="1">
            <a:spLocks noChangeArrowheads="1"/>
          </p:cNvSpPr>
          <p:nvPr/>
        </p:nvSpPr>
        <p:spPr bwMode="auto">
          <a:xfrm>
            <a:off x="1487413" y="5100575"/>
            <a:ext cx="1368425" cy="215444"/>
          </a:xfrm>
          <a:prstGeom prst="rect">
            <a:avLst/>
          </a:prstGeom>
          <a:noFill/>
          <a:ln w="9525" algn="ctr">
            <a:noFill/>
            <a:miter lim="800000"/>
            <a:headEnd/>
            <a:tailEnd/>
          </a:ln>
        </p:spPr>
        <p:txBody>
          <a:bodyPr lIns="0" tIns="0" rIns="0" bIns="0">
            <a:spAutoFit/>
          </a:bodyPr>
          <a:lstStyle/>
          <a:p>
            <a:pPr algn="ctr">
              <a:spcBef>
                <a:spcPct val="50000"/>
              </a:spcBef>
            </a:pPr>
            <a:r>
              <a:rPr lang="ro-RO" sz="1400" dirty="0">
                <a:solidFill>
                  <a:srgbClr val="000000"/>
                </a:solidFill>
                <a:latin typeface="Tahoma" pitchFamily="34" charset="0"/>
                <a:ea typeface="Tahoma" pitchFamily="34" charset="0"/>
                <a:cs typeface="Tahoma" pitchFamily="34" charset="0"/>
              </a:rPr>
              <a:t>Emitere CV</a:t>
            </a:r>
          </a:p>
        </p:txBody>
      </p:sp>
      <p:sp>
        <p:nvSpPr>
          <p:cNvPr id="30" name="Text Box 9"/>
          <p:cNvSpPr txBox="1">
            <a:spLocks noChangeArrowheads="1"/>
          </p:cNvSpPr>
          <p:nvPr/>
        </p:nvSpPr>
        <p:spPr bwMode="auto">
          <a:xfrm>
            <a:off x="6143038" y="5102162"/>
            <a:ext cx="1673225" cy="215444"/>
          </a:xfrm>
          <a:prstGeom prst="rect">
            <a:avLst/>
          </a:prstGeom>
          <a:noFill/>
          <a:ln w="9525" algn="ctr">
            <a:noFill/>
            <a:miter lim="800000"/>
            <a:headEnd/>
            <a:tailEnd/>
          </a:ln>
        </p:spPr>
        <p:txBody>
          <a:bodyPr lIns="0" tIns="0" rIns="0" bIns="0">
            <a:spAutoFit/>
          </a:bodyPr>
          <a:lstStyle/>
          <a:p>
            <a:pPr algn="ctr">
              <a:spcBef>
                <a:spcPct val="50000"/>
              </a:spcBef>
            </a:pPr>
            <a:r>
              <a:rPr lang="ro-RO" sz="1400" dirty="0">
                <a:solidFill>
                  <a:srgbClr val="000000"/>
                </a:solidFill>
                <a:latin typeface="Tahoma" pitchFamily="34" charset="0"/>
                <a:ea typeface="Tahoma" pitchFamily="34" charset="0"/>
                <a:cs typeface="Tahoma" pitchFamily="34" charset="0"/>
              </a:rPr>
              <a:t>“Consumare” CV</a:t>
            </a:r>
          </a:p>
        </p:txBody>
      </p:sp>
      <p:sp>
        <p:nvSpPr>
          <p:cNvPr id="31" name="Text Box 10"/>
          <p:cNvSpPr txBox="1">
            <a:spLocks noChangeArrowheads="1"/>
          </p:cNvSpPr>
          <p:nvPr/>
        </p:nvSpPr>
        <p:spPr bwMode="auto">
          <a:xfrm>
            <a:off x="3974700" y="5692963"/>
            <a:ext cx="1530350" cy="215444"/>
          </a:xfrm>
          <a:prstGeom prst="rect">
            <a:avLst/>
          </a:prstGeom>
          <a:noFill/>
          <a:ln w="9525" algn="ctr">
            <a:noFill/>
            <a:miter lim="800000"/>
            <a:headEnd/>
            <a:tailEnd/>
          </a:ln>
        </p:spPr>
        <p:txBody>
          <a:bodyPr lIns="0" tIns="0" rIns="0" bIns="0">
            <a:spAutoFit/>
          </a:bodyPr>
          <a:lstStyle/>
          <a:p>
            <a:pPr algn="ctr">
              <a:spcBef>
                <a:spcPct val="50000"/>
              </a:spcBef>
            </a:pPr>
            <a:r>
              <a:rPr lang="ro-RO" sz="1400" dirty="0">
                <a:solidFill>
                  <a:srgbClr val="000000"/>
                </a:solidFill>
                <a:latin typeface="Tahoma" pitchFamily="34" charset="0"/>
                <a:ea typeface="Tahoma" pitchFamily="34" charset="0"/>
                <a:cs typeface="Tahoma" pitchFamily="34" charset="0"/>
              </a:rPr>
              <a:t>Înregistrare CV</a:t>
            </a:r>
          </a:p>
        </p:txBody>
      </p:sp>
      <p:sp>
        <p:nvSpPr>
          <p:cNvPr id="32" name="Text Box 10"/>
          <p:cNvSpPr txBox="1">
            <a:spLocks noChangeArrowheads="1"/>
          </p:cNvSpPr>
          <p:nvPr/>
        </p:nvSpPr>
        <p:spPr bwMode="auto">
          <a:xfrm>
            <a:off x="3982957" y="5156722"/>
            <a:ext cx="1530350" cy="246221"/>
          </a:xfrm>
          <a:prstGeom prst="rect">
            <a:avLst/>
          </a:prstGeom>
          <a:noFill/>
          <a:ln w="9525" algn="ctr">
            <a:noFill/>
            <a:miter lim="800000"/>
            <a:headEnd/>
            <a:tailEnd/>
          </a:ln>
        </p:spPr>
        <p:txBody>
          <a:bodyPr lIns="0" tIns="0" rIns="0" bIns="0">
            <a:spAutoFit/>
          </a:bodyPr>
          <a:lstStyle/>
          <a:p>
            <a:pPr algn="ctr">
              <a:spcBef>
                <a:spcPct val="50000"/>
              </a:spcBef>
            </a:pPr>
            <a:r>
              <a:rPr lang="ro-RO" sz="1600" dirty="0" smtClean="0">
                <a:solidFill>
                  <a:srgbClr val="000000"/>
                </a:solidFill>
                <a:latin typeface="Tahoma" pitchFamily="34" charset="0"/>
                <a:ea typeface="Tahoma" pitchFamily="34" charset="0"/>
                <a:cs typeface="Tahoma" pitchFamily="34" charset="0"/>
              </a:rPr>
              <a:t>Registrul </a:t>
            </a:r>
            <a:r>
              <a:rPr lang="ro-RO" sz="1600" dirty="0">
                <a:solidFill>
                  <a:srgbClr val="000000"/>
                </a:solidFill>
                <a:latin typeface="Tahoma" pitchFamily="34" charset="0"/>
                <a:ea typeface="Tahoma" pitchFamily="34" charset="0"/>
                <a:cs typeface="Tahoma" pitchFamily="34" charset="0"/>
              </a:rPr>
              <a:t>CV</a:t>
            </a:r>
          </a:p>
        </p:txBody>
      </p:sp>
      <p:sp>
        <p:nvSpPr>
          <p:cNvPr id="21" name="TextBox 20"/>
          <p:cNvSpPr txBox="1">
            <a:spLocks noChangeArrowheads="1"/>
          </p:cNvSpPr>
          <p:nvPr/>
        </p:nvSpPr>
        <p:spPr bwMode="auto">
          <a:xfrm>
            <a:off x="549800" y="6324600"/>
            <a:ext cx="8458200" cy="261610"/>
          </a:xfrm>
          <a:prstGeom prst="rect">
            <a:avLst/>
          </a:prstGeom>
          <a:noFill/>
          <a:ln w="9525">
            <a:noFill/>
            <a:miter lim="800000"/>
            <a:headEnd/>
            <a:tailEnd/>
          </a:ln>
        </p:spPr>
        <p:txBody>
          <a:bodyPr>
            <a:spAutoFit/>
          </a:bodyPr>
          <a:lstStyle/>
          <a:p>
            <a:pPr>
              <a:spcBef>
                <a:spcPct val="50000"/>
              </a:spcBef>
            </a:pPr>
            <a:r>
              <a:rPr lang="it-IT" sz="1100" dirty="0" smtClean="0"/>
              <a:t>Sursele regenerabile de energie, o şansă pentru România</a:t>
            </a:r>
            <a:r>
              <a:rPr lang="ro-RO" sz="1100" dirty="0" smtClean="0"/>
              <a:t> </a:t>
            </a:r>
            <a:r>
              <a:rPr lang="ro-RO" sz="1100" dirty="0" smtClean="0"/>
              <a:t>/ 14 </a:t>
            </a:r>
            <a:r>
              <a:rPr lang="en-US" sz="1100" dirty="0" err="1" smtClean="0"/>
              <a:t>noiembrie</a:t>
            </a:r>
            <a:r>
              <a:rPr lang="ro-RO" sz="1100" dirty="0" smtClean="0"/>
              <a:t> 2011 / </a:t>
            </a:r>
            <a:r>
              <a:rPr lang="ro-RO" sz="1100" dirty="0" smtClean="0"/>
              <a:t>Hilton, București</a:t>
            </a:r>
            <a:endParaRPr lang="en-US" sz="11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19"/>
          <p:cNvSpPr>
            <a:spLocks noChangeArrowheads="1"/>
          </p:cNvSpPr>
          <p:nvPr/>
        </p:nvSpPr>
        <p:spPr bwMode="auto">
          <a:xfrm>
            <a:off x="457200" y="994125"/>
            <a:ext cx="8305800" cy="338554"/>
          </a:xfrm>
          <a:prstGeom prst="rect">
            <a:avLst/>
          </a:prstGeom>
          <a:noFill/>
          <a:ln w="9525">
            <a:noFill/>
            <a:miter lim="800000"/>
            <a:headEnd/>
            <a:tailEnd/>
          </a:ln>
        </p:spPr>
        <p:txBody>
          <a:bodyPr>
            <a:spAutoFit/>
          </a:bodyPr>
          <a:lstStyle/>
          <a:p>
            <a:r>
              <a:rPr lang="ro-RO" sz="1600" b="1" dirty="0" smtClean="0">
                <a:latin typeface="Tahoma" pitchFamily="34" charset="0"/>
              </a:rPr>
              <a:t>Rezultatele funcționării PCV în perioada 2005-2011</a:t>
            </a:r>
            <a:endParaRPr lang="ro-RO" sz="1600" b="1" dirty="0" smtClean="0">
              <a:latin typeface="Tahoma" pitchFamily="34" charset="0"/>
            </a:endParaRPr>
          </a:p>
        </p:txBody>
      </p:sp>
      <p:grpSp>
        <p:nvGrpSpPr>
          <p:cNvPr id="3" name="Group 1"/>
          <p:cNvGrpSpPr>
            <a:grpSpLocks/>
          </p:cNvGrpSpPr>
          <p:nvPr/>
        </p:nvGrpSpPr>
        <p:grpSpPr bwMode="auto">
          <a:xfrm>
            <a:off x="649224" y="137160"/>
            <a:ext cx="7848600" cy="762000"/>
            <a:chOff x="685800" y="76200"/>
            <a:chExt cx="7848600" cy="762000"/>
          </a:xfrm>
        </p:grpSpPr>
        <p:pic>
          <p:nvPicPr>
            <p:cNvPr id="9" name="Picture 3"/>
            <p:cNvPicPr>
              <a:picLocks noChangeAspect="1"/>
            </p:cNvPicPr>
            <p:nvPr/>
          </p:nvPicPr>
          <p:blipFill>
            <a:blip r:embed="rId2"/>
            <a:srcRect/>
            <a:stretch>
              <a:fillRect/>
            </a:stretch>
          </p:blipFill>
          <p:spPr bwMode="auto">
            <a:xfrm>
              <a:off x="685800" y="76200"/>
              <a:ext cx="3621088" cy="762000"/>
            </a:xfrm>
            <a:prstGeom prst="rect">
              <a:avLst/>
            </a:prstGeom>
            <a:noFill/>
            <a:ln w="9525">
              <a:noFill/>
              <a:miter lim="800000"/>
              <a:headEnd/>
              <a:tailEnd/>
            </a:ln>
          </p:spPr>
        </p:pic>
        <p:cxnSp>
          <p:nvCxnSpPr>
            <p:cNvPr id="10" name="Straight Connector 9"/>
            <p:cNvCxnSpPr/>
            <p:nvPr/>
          </p:nvCxnSpPr>
          <p:spPr bwMode="auto">
            <a:xfrm rot="10800000">
              <a:off x="685800" y="798576"/>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grpSp>
      <p:cxnSp>
        <p:nvCxnSpPr>
          <p:cNvPr id="12" name="Straight Connector 11"/>
          <p:cNvCxnSpPr/>
          <p:nvPr/>
        </p:nvCxnSpPr>
        <p:spPr>
          <a:xfrm>
            <a:off x="649224" y="6309360"/>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a:xfrm>
            <a:off x="6796275" y="6321034"/>
            <a:ext cx="2133600" cy="265176"/>
          </a:xfrm>
        </p:spPr>
        <p:txBody>
          <a:bodyPr/>
          <a:lstStyle/>
          <a:p>
            <a:pPr>
              <a:defRPr/>
            </a:pPr>
            <a:fld id="{17643C47-F3B1-4A9D-AEE2-F2DB36BE080B}" type="slidenum">
              <a:rPr lang="en-US" sz="1100" smtClean="0">
                <a:latin typeface="Arial" pitchFamily="34" charset="0"/>
                <a:cs typeface="Arial" pitchFamily="34" charset="0"/>
              </a:rPr>
              <a:pPr>
                <a:defRPr/>
              </a:pPr>
              <a:t>4</a:t>
            </a:fld>
            <a:endParaRPr lang="en-US" sz="1100" dirty="0">
              <a:latin typeface="Arial" pitchFamily="34" charset="0"/>
              <a:cs typeface="Arial" pitchFamily="34" charset="0"/>
            </a:endParaRPr>
          </a:p>
        </p:txBody>
      </p:sp>
      <p:pic>
        <p:nvPicPr>
          <p:cNvPr id="13" name="Picture 4"/>
          <p:cNvPicPr>
            <a:picLocks noChangeAspect="1" noChangeArrowheads="1"/>
          </p:cNvPicPr>
          <p:nvPr/>
        </p:nvPicPr>
        <p:blipFill>
          <a:blip r:embed="rId3"/>
          <a:srcRect/>
          <a:stretch>
            <a:fillRect/>
          </a:stretch>
        </p:blipFill>
        <p:spPr bwMode="auto">
          <a:xfrm>
            <a:off x="1047384" y="1879243"/>
            <a:ext cx="6895239" cy="4380953"/>
          </a:xfrm>
          <a:prstGeom prst="rect">
            <a:avLst/>
          </a:prstGeom>
          <a:noFill/>
          <a:ln w="9525">
            <a:noFill/>
            <a:miter lim="800000"/>
            <a:headEnd/>
            <a:tailEnd/>
          </a:ln>
          <a:effectLst>
            <a:innerShdw blurRad="114300">
              <a:prstClr val="black"/>
            </a:innerShdw>
          </a:effectLst>
        </p:spPr>
      </p:pic>
      <p:sp>
        <p:nvSpPr>
          <p:cNvPr id="14" name="TextBox 13"/>
          <p:cNvSpPr txBox="1"/>
          <p:nvPr/>
        </p:nvSpPr>
        <p:spPr>
          <a:xfrm>
            <a:off x="2228109" y="1473850"/>
            <a:ext cx="5000660" cy="307777"/>
          </a:xfrm>
          <a:prstGeom prst="rect">
            <a:avLst/>
          </a:prstGeom>
          <a:noFill/>
        </p:spPr>
        <p:txBody>
          <a:bodyPr wrap="square" rtlCol="0">
            <a:spAutoFit/>
          </a:bodyPr>
          <a:lstStyle/>
          <a:p>
            <a:r>
              <a:rPr lang="ro-RO" sz="1400" u="sng" dirty="0" smtClean="0">
                <a:solidFill>
                  <a:srgbClr val="000000"/>
                </a:solidFill>
                <a:latin typeface="Tahoma" pitchFamily="34" charset="0"/>
                <a:ea typeface="Tahoma" pitchFamily="34" charset="0"/>
                <a:cs typeface="Tahoma" pitchFamily="34" charset="0"/>
              </a:rPr>
              <a:t>Cotele de E-SRE: prevăzute în lege şi cotele realizate</a:t>
            </a:r>
          </a:p>
        </p:txBody>
      </p:sp>
      <p:sp>
        <p:nvSpPr>
          <p:cNvPr id="15" name="TextBox 14"/>
          <p:cNvSpPr txBox="1">
            <a:spLocks noChangeArrowheads="1"/>
          </p:cNvSpPr>
          <p:nvPr/>
        </p:nvSpPr>
        <p:spPr bwMode="auto">
          <a:xfrm>
            <a:off x="549800" y="6324600"/>
            <a:ext cx="8458200" cy="261610"/>
          </a:xfrm>
          <a:prstGeom prst="rect">
            <a:avLst/>
          </a:prstGeom>
          <a:noFill/>
          <a:ln w="9525">
            <a:noFill/>
            <a:miter lim="800000"/>
            <a:headEnd/>
            <a:tailEnd/>
          </a:ln>
        </p:spPr>
        <p:txBody>
          <a:bodyPr>
            <a:spAutoFit/>
          </a:bodyPr>
          <a:lstStyle/>
          <a:p>
            <a:pPr>
              <a:spcBef>
                <a:spcPct val="50000"/>
              </a:spcBef>
            </a:pPr>
            <a:r>
              <a:rPr lang="it-IT" sz="1100" dirty="0" smtClean="0"/>
              <a:t>Sursele regenerabile de energie, o şansă pentru România</a:t>
            </a:r>
            <a:r>
              <a:rPr lang="ro-RO" sz="1100" dirty="0" smtClean="0"/>
              <a:t> </a:t>
            </a:r>
            <a:r>
              <a:rPr lang="ro-RO" sz="1100" dirty="0" smtClean="0"/>
              <a:t>/ 14 </a:t>
            </a:r>
            <a:r>
              <a:rPr lang="en-US" sz="1100" dirty="0" err="1" smtClean="0"/>
              <a:t>noiembrie</a:t>
            </a:r>
            <a:r>
              <a:rPr lang="ro-RO" sz="1100" dirty="0" smtClean="0"/>
              <a:t> 2011 / </a:t>
            </a:r>
            <a:r>
              <a:rPr lang="ro-RO" sz="1100" dirty="0" smtClean="0"/>
              <a:t>Hilton, București</a:t>
            </a:r>
            <a:endParaRPr lang="en-US" sz="11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1"/>
          <p:cNvGrpSpPr>
            <a:grpSpLocks/>
          </p:cNvGrpSpPr>
          <p:nvPr/>
        </p:nvGrpSpPr>
        <p:grpSpPr bwMode="auto">
          <a:xfrm>
            <a:off x="649224" y="137160"/>
            <a:ext cx="7848600" cy="762000"/>
            <a:chOff x="685800" y="76200"/>
            <a:chExt cx="7848600" cy="762000"/>
          </a:xfrm>
        </p:grpSpPr>
        <p:pic>
          <p:nvPicPr>
            <p:cNvPr id="9" name="Picture 3"/>
            <p:cNvPicPr>
              <a:picLocks noChangeAspect="1"/>
            </p:cNvPicPr>
            <p:nvPr/>
          </p:nvPicPr>
          <p:blipFill>
            <a:blip r:embed="rId2"/>
            <a:srcRect/>
            <a:stretch>
              <a:fillRect/>
            </a:stretch>
          </p:blipFill>
          <p:spPr bwMode="auto">
            <a:xfrm>
              <a:off x="685800" y="76200"/>
              <a:ext cx="3621088" cy="762000"/>
            </a:xfrm>
            <a:prstGeom prst="rect">
              <a:avLst/>
            </a:prstGeom>
            <a:noFill/>
            <a:ln w="9525">
              <a:noFill/>
              <a:miter lim="800000"/>
              <a:headEnd/>
              <a:tailEnd/>
            </a:ln>
          </p:spPr>
        </p:pic>
        <p:cxnSp>
          <p:nvCxnSpPr>
            <p:cNvPr id="10" name="Straight Connector 9"/>
            <p:cNvCxnSpPr/>
            <p:nvPr/>
          </p:nvCxnSpPr>
          <p:spPr bwMode="auto">
            <a:xfrm rot="10800000">
              <a:off x="685800" y="798576"/>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grpSp>
      <p:cxnSp>
        <p:nvCxnSpPr>
          <p:cNvPr id="12" name="Straight Connector 11"/>
          <p:cNvCxnSpPr/>
          <p:nvPr/>
        </p:nvCxnSpPr>
        <p:spPr>
          <a:xfrm>
            <a:off x="649224" y="6309360"/>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a:xfrm>
            <a:off x="6796275" y="6321034"/>
            <a:ext cx="2133600" cy="265176"/>
          </a:xfrm>
        </p:spPr>
        <p:txBody>
          <a:bodyPr/>
          <a:lstStyle/>
          <a:p>
            <a:pPr>
              <a:defRPr/>
            </a:pPr>
            <a:fld id="{17643C47-F3B1-4A9D-AEE2-F2DB36BE080B}" type="slidenum">
              <a:rPr lang="en-US" sz="1100" smtClean="0">
                <a:latin typeface="Arial" pitchFamily="34" charset="0"/>
                <a:cs typeface="Arial" pitchFamily="34" charset="0"/>
              </a:rPr>
              <a:pPr>
                <a:defRPr/>
              </a:pPr>
              <a:t>5</a:t>
            </a:fld>
            <a:endParaRPr lang="en-US" sz="1100" dirty="0">
              <a:latin typeface="Arial" pitchFamily="34" charset="0"/>
              <a:cs typeface="Arial" pitchFamily="34" charset="0"/>
            </a:endParaRPr>
          </a:p>
        </p:txBody>
      </p:sp>
      <p:sp>
        <p:nvSpPr>
          <p:cNvPr id="13" name="TextBox 12"/>
          <p:cNvSpPr txBox="1">
            <a:spLocks noChangeArrowheads="1"/>
          </p:cNvSpPr>
          <p:nvPr/>
        </p:nvSpPr>
        <p:spPr bwMode="auto">
          <a:xfrm>
            <a:off x="549800" y="6324600"/>
            <a:ext cx="8458200" cy="261610"/>
          </a:xfrm>
          <a:prstGeom prst="rect">
            <a:avLst/>
          </a:prstGeom>
          <a:noFill/>
          <a:ln w="9525">
            <a:noFill/>
            <a:miter lim="800000"/>
            <a:headEnd/>
            <a:tailEnd/>
          </a:ln>
        </p:spPr>
        <p:txBody>
          <a:bodyPr>
            <a:spAutoFit/>
          </a:bodyPr>
          <a:lstStyle/>
          <a:p>
            <a:pPr>
              <a:spcBef>
                <a:spcPct val="50000"/>
              </a:spcBef>
            </a:pPr>
            <a:r>
              <a:rPr lang="it-IT" sz="1100" dirty="0" smtClean="0"/>
              <a:t>Sursele regenerabile de energie, o şansă pentru România</a:t>
            </a:r>
            <a:r>
              <a:rPr lang="ro-RO" sz="1100" dirty="0" smtClean="0"/>
              <a:t> </a:t>
            </a:r>
            <a:r>
              <a:rPr lang="ro-RO" sz="1100" dirty="0" smtClean="0"/>
              <a:t>/ 14 </a:t>
            </a:r>
            <a:r>
              <a:rPr lang="en-US" sz="1100" dirty="0" err="1" smtClean="0"/>
              <a:t>noiembrie</a:t>
            </a:r>
            <a:r>
              <a:rPr lang="ro-RO" sz="1100" dirty="0" smtClean="0"/>
              <a:t> 2011 / </a:t>
            </a:r>
            <a:r>
              <a:rPr lang="ro-RO" sz="1100" dirty="0" smtClean="0"/>
              <a:t>Hilton, București</a:t>
            </a:r>
            <a:endParaRPr lang="en-US" sz="1100" dirty="0">
              <a:latin typeface="Arial" pitchFamily="34" charset="0"/>
              <a:cs typeface="Arial" pitchFamily="34" charset="0"/>
            </a:endParaRPr>
          </a:p>
        </p:txBody>
      </p:sp>
      <p:sp>
        <p:nvSpPr>
          <p:cNvPr id="14" name="Rectangle 19"/>
          <p:cNvSpPr>
            <a:spLocks noChangeArrowheads="1"/>
          </p:cNvSpPr>
          <p:nvPr/>
        </p:nvSpPr>
        <p:spPr bwMode="auto">
          <a:xfrm>
            <a:off x="457200" y="994125"/>
            <a:ext cx="8305800" cy="338554"/>
          </a:xfrm>
          <a:prstGeom prst="rect">
            <a:avLst/>
          </a:prstGeom>
          <a:noFill/>
          <a:ln w="9525">
            <a:noFill/>
            <a:miter lim="800000"/>
            <a:headEnd/>
            <a:tailEnd/>
          </a:ln>
        </p:spPr>
        <p:txBody>
          <a:bodyPr>
            <a:spAutoFit/>
          </a:bodyPr>
          <a:lstStyle/>
          <a:p>
            <a:r>
              <a:rPr lang="ro-RO" sz="1600" b="1" dirty="0" smtClean="0">
                <a:latin typeface="Tahoma" pitchFamily="34" charset="0"/>
              </a:rPr>
              <a:t>Rezultatele funcționării PCV în perioada 2005-2011</a:t>
            </a:r>
            <a:endParaRPr lang="ro-RO" sz="1600" b="1" dirty="0" smtClean="0">
              <a:latin typeface="Tahoma" pitchFamily="34" charset="0"/>
            </a:endParaRPr>
          </a:p>
        </p:txBody>
      </p:sp>
      <p:pic>
        <p:nvPicPr>
          <p:cNvPr id="4" name="Picture 2"/>
          <p:cNvPicPr>
            <a:picLocks noChangeAspect="1" noChangeArrowheads="1"/>
          </p:cNvPicPr>
          <p:nvPr/>
        </p:nvPicPr>
        <p:blipFill>
          <a:blip r:embed="rId3"/>
          <a:srcRect/>
          <a:stretch>
            <a:fillRect/>
          </a:stretch>
        </p:blipFill>
        <p:spPr bwMode="auto">
          <a:xfrm>
            <a:off x="471621" y="2362200"/>
            <a:ext cx="7906346" cy="2057400"/>
          </a:xfrm>
          <a:prstGeom prst="rect">
            <a:avLst/>
          </a:prstGeom>
          <a:noFill/>
          <a:ln w="9525">
            <a:noFill/>
            <a:miter lim="800000"/>
            <a:headEnd/>
            <a:tailEnd/>
          </a:ln>
        </p:spPr>
      </p:pic>
      <p:sp>
        <p:nvSpPr>
          <p:cNvPr id="15" name="TextBox 14"/>
          <p:cNvSpPr txBox="1"/>
          <p:nvPr/>
        </p:nvSpPr>
        <p:spPr>
          <a:xfrm>
            <a:off x="609600" y="1447800"/>
            <a:ext cx="7543800" cy="276999"/>
          </a:xfrm>
          <a:prstGeom prst="rect">
            <a:avLst/>
          </a:prstGeom>
          <a:noFill/>
        </p:spPr>
        <p:txBody>
          <a:bodyPr wrap="square" rtlCol="0">
            <a:spAutoFit/>
          </a:bodyPr>
          <a:lstStyle/>
          <a:p>
            <a:r>
              <a:rPr lang="ro-RO" sz="1200" dirty="0" smtClean="0"/>
              <a:t>Evoluția n</a:t>
            </a:r>
            <a:r>
              <a:rPr lang="vi-VN" sz="1200" dirty="0" smtClean="0"/>
              <a:t>umărul</a:t>
            </a:r>
            <a:r>
              <a:rPr lang="ro-RO" sz="1200" dirty="0" smtClean="0"/>
              <a:t>ui participanților înscriși la PCV</a:t>
            </a:r>
            <a:endParaRPr lang="ro-RO" sz="1200" dirty="0"/>
          </a:p>
        </p:txBody>
      </p:sp>
      <p:pic>
        <p:nvPicPr>
          <p:cNvPr id="5" name="Picture 3"/>
          <p:cNvPicPr>
            <a:picLocks noChangeAspect="1" noChangeArrowheads="1"/>
          </p:cNvPicPr>
          <p:nvPr/>
        </p:nvPicPr>
        <p:blipFill>
          <a:blip r:embed="rId4"/>
          <a:srcRect/>
          <a:stretch>
            <a:fillRect/>
          </a:stretch>
        </p:blipFill>
        <p:spPr bwMode="auto">
          <a:xfrm>
            <a:off x="457199" y="4689153"/>
            <a:ext cx="7942286" cy="72104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1"/>
          <p:cNvGrpSpPr>
            <a:grpSpLocks/>
          </p:cNvGrpSpPr>
          <p:nvPr/>
        </p:nvGrpSpPr>
        <p:grpSpPr bwMode="auto">
          <a:xfrm>
            <a:off x="649224" y="137160"/>
            <a:ext cx="7848600" cy="762000"/>
            <a:chOff x="685800" y="76200"/>
            <a:chExt cx="7848600" cy="762000"/>
          </a:xfrm>
        </p:grpSpPr>
        <p:pic>
          <p:nvPicPr>
            <p:cNvPr id="9" name="Picture 3"/>
            <p:cNvPicPr>
              <a:picLocks noChangeAspect="1"/>
            </p:cNvPicPr>
            <p:nvPr/>
          </p:nvPicPr>
          <p:blipFill>
            <a:blip r:embed="rId2"/>
            <a:srcRect/>
            <a:stretch>
              <a:fillRect/>
            </a:stretch>
          </p:blipFill>
          <p:spPr bwMode="auto">
            <a:xfrm>
              <a:off x="685800" y="76200"/>
              <a:ext cx="3621088" cy="762000"/>
            </a:xfrm>
            <a:prstGeom prst="rect">
              <a:avLst/>
            </a:prstGeom>
            <a:noFill/>
            <a:ln w="9525">
              <a:noFill/>
              <a:miter lim="800000"/>
              <a:headEnd/>
              <a:tailEnd/>
            </a:ln>
          </p:spPr>
        </p:pic>
        <p:cxnSp>
          <p:nvCxnSpPr>
            <p:cNvPr id="10" name="Straight Connector 9"/>
            <p:cNvCxnSpPr/>
            <p:nvPr/>
          </p:nvCxnSpPr>
          <p:spPr bwMode="auto">
            <a:xfrm rot="10800000">
              <a:off x="685800" y="798576"/>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grpSp>
      <p:cxnSp>
        <p:nvCxnSpPr>
          <p:cNvPr id="12" name="Straight Connector 11"/>
          <p:cNvCxnSpPr/>
          <p:nvPr/>
        </p:nvCxnSpPr>
        <p:spPr>
          <a:xfrm>
            <a:off x="649224" y="6309360"/>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a:xfrm>
            <a:off x="6796275" y="6321034"/>
            <a:ext cx="2133600" cy="265176"/>
          </a:xfrm>
        </p:spPr>
        <p:txBody>
          <a:bodyPr/>
          <a:lstStyle/>
          <a:p>
            <a:pPr>
              <a:defRPr/>
            </a:pPr>
            <a:fld id="{17643C47-F3B1-4A9D-AEE2-F2DB36BE080B}" type="slidenum">
              <a:rPr lang="en-US" sz="1100" smtClean="0">
                <a:latin typeface="Arial" pitchFamily="34" charset="0"/>
                <a:cs typeface="Arial" pitchFamily="34" charset="0"/>
              </a:rPr>
              <a:pPr>
                <a:defRPr/>
              </a:pPr>
              <a:t>6</a:t>
            </a:fld>
            <a:endParaRPr lang="en-US" sz="1100" dirty="0">
              <a:latin typeface="Arial" pitchFamily="34" charset="0"/>
              <a:cs typeface="Arial" pitchFamily="34" charset="0"/>
            </a:endParaRPr>
          </a:p>
        </p:txBody>
      </p:sp>
      <p:sp>
        <p:nvSpPr>
          <p:cNvPr id="13" name="TextBox 12"/>
          <p:cNvSpPr txBox="1">
            <a:spLocks noChangeArrowheads="1"/>
          </p:cNvSpPr>
          <p:nvPr/>
        </p:nvSpPr>
        <p:spPr bwMode="auto">
          <a:xfrm>
            <a:off x="549800" y="6324600"/>
            <a:ext cx="8458200" cy="261610"/>
          </a:xfrm>
          <a:prstGeom prst="rect">
            <a:avLst/>
          </a:prstGeom>
          <a:noFill/>
          <a:ln w="9525">
            <a:noFill/>
            <a:miter lim="800000"/>
            <a:headEnd/>
            <a:tailEnd/>
          </a:ln>
        </p:spPr>
        <p:txBody>
          <a:bodyPr>
            <a:spAutoFit/>
          </a:bodyPr>
          <a:lstStyle/>
          <a:p>
            <a:pPr>
              <a:spcBef>
                <a:spcPct val="50000"/>
              </a:spcBef>
            </a:pPr>
            <a:r>
              <a:rPr lang="it-IT" sz="1100" dirty="0" smtClean="0"/>
              <a:t>Sursele regenerabile de energie, o şansă pentru România</a:t>
            </a:r>
            <a:r>
              <a:rPr lang="ro-RO" sz="1100" dirty="0" smtClean="0"/>
              <a:t> </a:t>
            </a:r>
            <a:r>
              <a:rPr lang="ro-RO" sz="1100" dirty="0" smtClean="0"/>
              <a:t>/ 14 </a:t>
            </a:r>
            <a:r>
              <a:rPr lang="en-US" sz="1100" dirty="0" err="1" smtClean="0"/>
              <a:t>noiembrie</a:t>
            </a:r>
            <a:r>
              <a:rPr lang="ro-RO" sz="1100" dirty="0" smtClean="0"/>
              <a:t> 2011 / </a:t>
            </a:r>
            <a:r>
              <a:rPr lang="ro-RO" sz="1100" dirty="0" smtClean="0"/>
              <a:t>Hilton, București</a:t>
            </a:r>
            <a:endParaRPr lang="en-US" sz="1100" dirty="0">
              <a:latin typeface="Arial" pitchFamily="34" charset="0"/>
              <a:cs typeface="Arial" pitchFamily="34" charset="0"/>
            </a:endParaRPr>
          </a:p>
        </p:txBody>
      </p:sp>
      <p:sp>
        <p:nvSpPr>
          <p:cNvPr id="14" name="Rectangle 19"/>
          <p:cNvSpPr>
            <a:spLocks noChangeArrowheads="1"/>
          </p:cNvSpPr>
          <p:nvPr/>
        </p:nvSpPr>
        <p:spPr bwMode="auto">
          <a:xfrm>
            <a:off x="457200" y="947825"/>
            <a:ext cx="8305800" cy="338554"/>
          </a:xfrm>
          <a:prstGeom prst="rect">
            <a:avLst/>
          </a:prstGeom>
          <a:noFill/>
          <a:ln w="9525">
            <a:noFill/>
            <a:miter lim="800000"/>
            <a:headEnd/>
            <a:tailEnd/>
          </a:ln>
        </p:spPr>
        <p:txBody>
          <a:bodyPr>
            <a:spAutoFit/>
          </a:bodyPr>
          <a:lstStyle/>
          <a:p>
            <a:r>
              <a:rPr lang="ro-RO" sz="1600" b="1" dirty="0" smtClean="0">
                <a:latin typeface="Tahoma" pitchFamily="34" charset="0"/>
              </a:rPr>
              <a:t>Rezultatele funcționării PCV în perioada 2005-2011</a:t>
            </a:r>
            <a:endParaRPr lang="ro-RO" sz="1600" b="1" dirty="0" smtClean="0">
              <a:latin typeface="Tahoma" pitchFamily="34" charset="0"/>
            </a:endParaRPr>
          </a:p>
        </p:txBody>
      </p:sp>
      <p:sp>
        <p:nvSpPr>
          <p:cNvPr id="15" name="TextBox 14"/>
          <p:cNvSpPr txBox="1"/>
          <p:nvPr/>
        </p:nvSpPr>
        <p:spPr>
          <a:xfrm>
            <a:off x="457200" y="1320475"/>
            <a:ext cx="7543800" cy="279725"/>
          </a:xfrm>
          <a:prstGeom prst="rect">
            <a:avLst/>
          </a:prstGeom>
          <a:noFill/>
        </p:spPr>
        <p:txBody>
          <a:bodyPr wrap="square" rtlCol="0">
            <a:spAutoFit/>
          </a:bodyPr>
          <a:lstStyle/>
          <a:p>
            <a:r>
              <a:rPr lang="ro-RO" sz="1200" dirty="0" smtClean="0"/>
              <a:t>Evoluția capacității instalate în centralele care beneficiază de schema de susținere prin Certificate Verzi</a:t>
            </a:r>
            <a:endParaRPr lang="ro-RO" sz="1200" dirty="0"/>
          </a:p>
        </p:txBody>
      </p:sp>
      <p:pic>
        <p:nvPicPr>
          <p:cNvPr id="16" name="Picture 2"/>
          <p:cNvPicPr>
            <a:picLocks noChangeAspect="1" noChangeArrowheads="1"/>
          </p:cNvPicPr>
          <p:nvPr/>
        </p:nvPicPr>
        <p:blipFill>
          <a:blip r:embed="rId3"/>
          <a:srcRect/>
          <a:stretch>
            <a:fillRect/>
          </a:stretch>
        </p:blipFill>
        <p:spPr bwMode="auto">
          <a:xfrm>
            <a:off x="2564390" y="1635284"/>
            <a:ext cx="4065010" cy="2479516"/>
          </a:xfrm>
          <a:prstGeom prst="rect">
            <a:avLst/>
          </a:prstGeom>
          <a:noFill/>
          <a:ln w="9525">
            <a:noFill/>
            <a:miter lim="800000"/>
            <a:headEnd/>
            <a:tailEnd/>
          </a:ln>
        </p:spPr>
      </p:pic>
      <p:sp>
        <p:nvSpPr>
          <p:cNvPr id="17" name="TextBox 16"/>
          <p:cNvSpPr txBox="1"/>
          <p:nvPr/>
        </p:nvSpPr>
        <p:spPr>
          <a:xfrm>
            <a:off x="5384150" y="1653318"/>
            <a:ext cx="685800" cy="261610"/>
          </a:xfrm>
          <a:prstGeom prst="rect">
            <a:avLst/>
          </a:prstGeom>
          <a:noFill/>
        </p:spPr>
        <p:txBody>
          <a:bodyPr wrap="square" rtlCol="0">
            <a:spAutoFit/>
          </a:bodyPr>
          <a:lstStyle/>
          <a:p>
            <a:r>
              <a:rPr lang="ro-RO" sz="1100" b="1" dirty="0" smtClean="0"/>
              <a:t>2011</a:t>
            </a:r>
            <a:endParaRPr lang="ro-RO" sz="1100" b="1" dirty="0"/>
          </a:p>
        </p:txBody>
      </p:sp>
      <p:pic>
        <p:nvPicPr>
          <p:cNvPr id="2051" name="Picture 3"/>
          <p:cNvPicPr>
            <a:picLocks noChangeAspect="1" noChangeArrowheads="1"/>
          </p:cNvPicPr>
          <p:nvPr/>
        </p:nvPicPr>
        <p:blipFill>
          <a:blip r:embed="rId4"/>
          <a:srcRect/>
          <a:stretch>
            <a:fillRect/>
          </a:stretch>
        </p:blipFill>
        <p:spPr bwMode="auto">
          <a:xfrm>
            <a:off x="541125" y="4191000"/>
            <a:ext cx="8153400" cy="2057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1"/>
          <p:cNvGrpSpPr>
            <a:grpSpLocks/>
          </p:cNvGrpSpPr>
          <p:nvPr/>
        </p:nvGrpSpPr>
        <p:grpSpPr bwMode="auto">
          <a:xfrm>
            <a:off x="649224" y="137160"/>
            <a:ext cx="7848600" cy="762000"/>
            <a:chOff x="685800" y="76200"/>
            <a:chExt cx="7848600" cy="762000"/>
          </a:xfrm>
        </p:grpSpPr>
        <p:pic>
          <p:nvPicPr>
            <p:cNvPr id="9" name="Picture 3"/>
            <p:cNvPicPr>
              <a:picLocks noChangeAspect="1"/>
            </p:cNvPicPr>
            <p:nvPr/>
          </p:nvPicPr>
          <p:blipFill>
            <a:blip r:embed="rId2"/>
            <a:srcRect/>
            <a:stretch>
              <a:fillRect/>
            </a:stretch>
          </p:blipFill>
          <p:spPr bwMode="auto">
            <a:xfrm>
              <a:off x="685800" y="76200"/>
              <a:ext cx="3621088" cy="762000"/>
            </a:xfrm>
            <a:prstGeom prst="rect">
              <a:avLst/>
            </a:prstGeom>
            <a:noFill/>
            <a:ln w="9525">
              <a:noFill/>
              <a:miter lim="800000"/>
              <a:headEnd/>
              <a:tailEnd/>
            </a:ln>
          </p:spPr>
        </p:pic>
        <p:cxnSp>
          <p:nvCxnSpPr>
            <p:cNvPr id="10" name="Straight Connector 9"/>
            <p:cNvCxnSpPr/>
            <p:nvPr/>
          </p:nvCxnSpPr>
          <p:spPr bwMode="auto">
            <a:xfrm rot="10800000">
              <a:off x="685800" y="798576"/>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grpSp>
      <p:cxnSp>
        <p:nvCxnSpPr>
          <p:cNvPr id="12" name="Straight Connector 11"/>
          <p:cNvCxnSpPr/>
          <p:nvPr/>
        </p:nvCxnSpPr>
        <p:spPr>
          <a:xfrm>
            <a:off x="649224" y="6309360"/>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a:xfrm>
            <a:off x="6796275" y="6321034"/>
            <a:ext cx="2133600" cy="265176"/>
          </a:xfrm>
        </p:spPr>
        <p:txBody>
          <a:bodyPr/>
          <a:lstStyle/>
          <a:p>
            <a:pPr>
              <a:defRPr/>
            </a:pPr>
            <a:fld id="{17643C47-F3B1-4A9D-AEE2-F2DB36BE080B}" type="slidenum">
              <a:rPr lang="en-US" sz="1100" smtClean="0">
                <a:latin typeface="Arial" pitchFamily="34" charset="0"/>
                <a:cs typeface="Arial" pitchFamily="34" charset="0"/>
              </a:rPr>
              <a:pPr>
                <a:defRPr/>
              </a:pPr>
              <a:t>7</a:t>
            </a:fld>
            <a:endParaRPr lang="en-US" sz="1100" dirty="0">
              <a:latin typeface="Arial" pitchFamily="34" charset="0"/>
              <a:cs typeface="Arial" pitchFamily="34" charset="0"/>
            </a:endParaRPr>
          </a:p>
        </p:txBody>
      </p:sp>
      <p:sp>
        <p:nvSpPr>
          <p:cNvPr id="13" name="TextBox 12"/>
          <p:cNvSpPr txBox="1">
            <a:spLocks noChangeArrowheads="1"/>
          </p:cNvSpPr>
          <p:nvPr/>
        </p:nvSpPr>
        <p:spPr bwMode="auto">
          <a:xfrm>
            <a:off x="549800" y="6324600"/>
            <a:ext cx="8458200" cy="261610"/>
          </a:xfrm>
          <a:prstGeom prst="rect">
            <a:avLst/>
          </a:prstGeom>
          <a:noFill/>
          <a:ln w="9525">
            <a:noFill/>
            <a:miter lim="800000"/>
            <a:headEnd/>
            <a:tailEnd/>
          </a:ln>
        </p:spPr>
        <p:txBody>
          <a:bodyPr>
            <a:spAutoFit/>
          </a:bodyPr>
          <a:lstStyle/>
          <a:p>
            <a:pPr>
              <a:spcBef>
                <a:spcPct val="50000"/>
              </a:spcBef>
            </a:pPr>
            <a:r>
              <a:rPr lang="it-IT" sz="1100" dirty="0" smtClean="0"/>
              <a:t>Sursele regenerabile de energie, o şansă pentru România</a:t>
            </a:r>
            <a:r>
              <a:rPr lang="ro-RO" sz="1100" dirty="0" smtClean="0"/>
              <a:t> </a:t>
            </a:r>
            <a:r>
              <a:rPr lang="ro-RO" sz="1100" dirty="0" smtClean="0"/>
              <a:t>/ 14 </a:t>
            </a:r>
            <a:r>
              <a:rPr lang="en-US" sz="1100" dirty="0" err="1" smtClean="0"/>
              <a:t>noiembrie</a:t>
            </a:r>
            <a:r>
              <a:rPr lang="ro-RO" sz="1100" dirty="0" smtClean="0"/>
              <a:t> 2011 / </a:t>
            </a:r>
            <a:r>
              <a:rPr lang="ro-RO" sz="1100" dirty="0" smtClean="0"/>
              <a:t>Hilton, București</a:t>
            </a:r>
            <a:endParaRPr lang="en-US" sz="1100" dirty="0">
              <a:latin typeface="Arial" pitchFamily="34" charset="0"/>
              <a:cs typeface="Arial" pitchFamily="34" charset="0"/>
            </a:endParaRPr>
          </a:p>
        </p:txBody>
      </p:sp>
      <p:sp>
        <p:nvSpPr>
          <p:cNvPr id="14" name="Rectangle 19"/>
          <p:cNvSpPr>
            <a:spLocks noChangeArrowheads="1"/>
          </p:cNvSpPr>
          <p:nvPr/>
        </p:nvSpPr>
        <p:spPr bwMode="auto">
          <a:xfrm>
            <a:off x="457200" y="902825"/>
            <a:ext cx="8305800" cy="338554"/>
          </a:xfrm>
          <a:prstGeom prst="rect">
            <a:avLst/>
          </a:prstGeom>
          <a:noFill/>
          <a:ln w="9525">
            <a:noFill/>
            <a:miter lim="800000"/>
            <a:headEnd/>
            <a:tailEnd/>
          </a:ln>
        </p:spPr>
        <p:txBody>
          <a:bodyPr>
            <a:spAutoFit/>
          </a:bodyPr>
          <a:lstStyle/>
          <a:p>
            <a:r>
              <a:rPr lang="ro-RO" sz="1600" b="1" dirty="0" smtClean="0">
                <a:latin typeface="Tahoma" pitchFamily="34" charset="0"/>
              </a:rPr>
              <a:t>Rezultatele funcționării PCV în perioada 2005-2011</a:t>
            </a:r>
            <a:endParaRPr lang="ro-RO" sz="1600" b="1" dirty="0" smtClean="0">
              <a:latin typeface="Tahoma" pitchFamily="34" charset="0"/>
            </a:endParaRPr>
          </a:p>
        </p:txBody>
      </p:sp>
      <p:sp>
        <p:nvSpPr>
          <p:cNvPr id="15" name="TextBox 14"/>
          <p:cNvSpPr txBox="1"/>
          <p:nvPr/>
        </p:nvSpPr>
        <p:spPr>
          <a:xfrm>
            <a:off x="533400" y="1288975"/>
            <a:ext cx="8077200" cy="276999"/>
          </a:xfrm>
          <a:prstGeom prst="rect">
            <a:avLst/>
          </a:prstGeom>
          <a:noFill/>
        </p:spPr>
        <p:txBody>
          <a:bodyPr wrap="square" rtlCol="0">
            <a:spAutoFit/>
          </a:bodyPr>
          <a:lstStyle/>
          <a:p>
            <a:r>
              <a:rPr lang="ro-RO" sz="1200" dirty="0" smtClean="0"/>
              <a:t>Evoluția numărului de Certificate Verzi emise de OTS pentru E-SRE produsă în perioada 2005-2011</a:t>
            </a:r>
            <a:endParaRPr lang="ro-RO" sz="1200" dirty="0"/>
          </a:p>
        </p:txBody>
      </p:sp>
      <p:pic>
        <p:nvPicPr>
          <p:cNvPr id="3074" name="Picture 2"/>
          <p:cNvPicPr>
            <a:picLocks noChangeAspect="1" noChangeArrowheads="1"/>
          </p:cNvPicPr>
          <p:nvPr/>
        </p:nvPicPr>
        <p:blipFill>
          <a:blip r:embed="rId3"/>
          <a:srcRect/>
          <a:stretch>
            <a:fillRect/>
          </a:stretch>
        </p:blipFill>
        <p:spPr bwMode="auto">
          <a:xfrm>
            <a:off x="990599" y="4348881"/>
            <a:ext cx="7239001" cy="1881193"/>
          </a:xfrm>
          <a:prstGeom prst="rect">
            <a:avLst/>
          </a:prstGeom>
          <a:noFill/>
          <a:ln w="9525">
            <a:noFill/>
            <a:miter lim="800000"/>
            <a:headEnd/>
            <a:tailEnd/>
          </a:ln>
        </p:spPr>
      </p:pic>
      <p:pic>
        <p:nvPicPr>
          <p:cNvPr id="3075" name="Picture 3"/>
          <p:cNvPicPr>
            <a:picLocks noChangeAspect="1" noChangeArrowheads="1"/>
          </p:cNvPicPr>
          <p:nvPr/>
        </p:nvPicPr>
        <p:blipFill>
          <a:blip r:embed="rId4"/>
          <a:srcRect/>
          <a:stretch>
            <a:fillRect/>
          </a:stretch>
        </p:blipFill>
        <p:spPr bwMode="auto">
          <a:xfrm>
            <a:off x="2743200" y="1623350"/>
            <a:ext cx="3810000" cy="260592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1"/>
          <p:cNvGrpSpPr>
            <a:grpSpLocks/>
          </p:cNvGrpSpPr>
          <p:nvPr/>
        </p:nvGrpSpPr>
        <p:grpSpPr bwMode="auto">
          <a:xfrm>
            <a:off x="649224" y="137160"/>
            <a:ext cx="7848600" cy="762000"/>
            <a:chOff x="685800" y="76200"/>
            <a:chExt cx="7848600" cy="762000"/>
          </a:xfrm>
        </p:grpSpPr>
        <p:pic>
          <p:nvPicPr>
            <p:cNvPr id="9" name="Picture 3"/>
            <p:cNvPicPr>
              <a:picLocks noChangeAspect="1"/>
            </p:cNvPicPr>
            <p:nvPr/>
          </p:nvPicPr>
          <p:blipFill>
            <a:blip r:embed="rId2"/>
            <a:srcRect/>
            <a:stretch>
              <a:fillRect/>
            </a:stretch>
          </p:blipFill>
          <p:spPr bwMode="auto">
            <a:xfrm>
              <a:off x="685800" y="76200"/>
              <a:ext cx="3621088" cy="762000"/>
            </a:xfrm>
            <a:prstGeom prst="rect">
              <a:avLst/>
            </a:prstGeom>
            <a:noFill/>
            <a:ln w="9525">
              <a:noFill/>
              <a:miter lim="800000"/>
              <a:headEnd/>
              <a:tailEnd/>
            </a:ln>
          </p:spPr>
        </p:pic>
        <p:cxnSp>
          <p:nvCxnSpPr>
            <p:cNvPr id="10" name="Straight Connector 9"/>
            <p:cNvCxnSpPr/>
            <p:nvPr/>
          </p:nvCxnSpPr>
          <p:spPr bwMode="auto">
            <a:xfrm rot="10800000">
              <a:off x="685800" y="798576"/>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grpSp>
      <p:cxnSp>
        <p:nvCxnSpPr>
          <p:cNvPr id="12" name="Straight Connector 11"/>
          <p:cNvCxnSpPr/>
          <p:nvPr/>
        </p:nvCxnSpPr>
        <p:spPr>
          <a:xfrm>
            <a:off x="649224" y="6309360"/>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a:xfrm>
            <a:off x="6796275" y="6321034"/>
            <a:ext cx="2133600" cy="265176"/>
          </a:xfrm>
        </p:spPr>
        <p:txBody>
          <a:bodyPr/>
          <a:lstStyle/>
          <a:p>
            <a:pPr>
              <a:defRPr/>
            </a:pPr>
            <a:fld id="{17643C47-F3B1-4A9D-AEE2-F2DB36BE080B}" type="slidenum">
              <a:rPr lang="en-US" sz="1100" smtClean="0">
                <a:latin typeface="Arial" pitchFamily="34" charset="0"/>
                <a:cs typeface="Arial" pitchFamily="34" charset="0"/>
              </a:rPr>
              <a:pPr>
                <a:defRPr/>
              </a:pPr>
              <a:t>8</a:t>
            </a:fld>
            <a:endParaRPr lang="en-US" sz="1100" dirty="0">
              <a:latin typeface="Arial" pitchFamily="34" charset="0"/>
              <a:cs typeface="Arial" pitchFamily="34" charset="0"/>
            </a:endParaRPr>
          </a:p>
        </p:txBody>
      </p:sp>
      <p:sp>
        <p:nvSpPr>
          <p:cNvPr id="13" name="TextBox 12"/>
          <p:cNvSpPr txBox="1">
            <a:spLocks noChangeArrowheads="1"/>
          </p:cNvSpPr>
          <p:nvPr/>
        </p:nvSpPr>
        <p:spPr bwMode="auto">
          <a:xfrm>
            <a:off x="549800" y="6324600"/>
            <a:ext cx="8458200" cy="261610"/>
          </a:xfrm>
          <a:prstGeom prst="rect">
            <a:avLst/>
          </a:prstGeom>
          <a:noFill/>
          <a:ln w="9525">
            <a:noFill/>
            <a:miter lim="800000"/>
            <a:headEnd/>
            <a:tailEnd/>
          </a:ln>
        </p:spPr>
        <p:txBody>
          <a:bodyPr>
            <a:spAutoFit/>
          </a:bodyPr>
          <a:lstStyle/>
          <a:p>
            <a:pPr>
              <a:spcBef>
                <a:spcPct val="50000"/>
              </a:spcBef>
            </a:pPr>
            <a:r>
              <a:rPr lang="it-IT" sz="1100" dirty="0" smtClean="0"/>
              <a:t>Sursele regenerabile de energie, o şansă pentru România</a:t>
            </a:r>
            <a:r>
              <a:rPr lang="ro-RO" sz="1100" dirty="0" smtClean="0"/>
              <a:t> </a:t>
            </a:r>
            <a:r>
              <a:rPr lang="ro-RO" sz="1100" dirty="0" smtClean="0"/>
              <a:t>/ 14 </a:t>
            </a:r>
            <a:r>
              <a:rPr lang="en-US" sz="1100" dirty="0" err="1" smtClean="0"/>
              <a:t>noiembrie</a:t>
            </a:r>
            <a:r>
              <a:rPr lang="ro-RO" sz="1100" dirty="0" smtClean="0"/>
              <a:t> 2011 / </a:t>
            </a:r>
            <a:r>
              <a:rPr lang="ro-RO" sz="1100" dirty="0" smtClean="0"/>
              <a:t>Hilton, București</a:t>
            </a:r>
            <a:endParaRPr lang="en-US" sz="1100" dirty="0">
              <a:latin typeface="Arial" pitchFamily="34" charset="0"/>
              <a:cs typeface="Arial" pitchFamily="34" charset="0"/>
            </a:endParaRPr>
          </a:p>
        </p:txBody>
      </p:sp>
      <p:sp>
        <p:nvSpPr>
          <p:cNvPr id="14" name="Rectangle 19"/>
          <p:cNvSpPr>
            <a:spLocks noChangeArrowheads="1"/>
          </p:cNvSpPr>
          <p:nvPr/>
        </p:nvSpPr>
        <p:spPr bwMode="auto">
          <a:xfrm>
            <a:off x="457200" y="914400"/>
            <a:ext cx="8305800" cy="338554"/>
          </a:xfrm>
          <a:prstGeom prst="rect">
            <a:avLst/>
          </a:prstGeom>
          <a:noFill/>
          <a:ln w="9525">
            <a:noFill/>
            <a:miter lim="800000"/>
            <a:headEnd/>
            <a:tailEnd/>
          </a:ln>
        </p:spPr>
        <p:txBody>
          <a:bodyPr>
            <a:spAutoFit/>
          </a:bodyPr>
          <a:lstStyle/>
          <a:p>
            <a:r>
              <a:rPr lang="ro-RO" sz="1600" b="1" dirty="0" smtClean="0">
                <a:latin typeface="Tahoma" pitchFamily="34" charset="0"/>
              </a:rPr>
              <a:t>Rezultatele funcționării PCV în perioada 2005-2011</a:t>
            </a:r>
            <a:endParaRPr lang="ro-RO" sz="1600" b="1" dirty="0" smtClean="0">
              <a:latin typeface="Tahoma" pitchFamily="34" charset="0"/>
            </a:endParaRPr>
          </a:p>
        </p:txBody>
      </p:sp>
      <p:sp>
        <p:nvSpPr>
          <p:cNvPr id="15" name="TextBox 14"/>
          <p:cNvSpPr txBox="1"/>
          <p:nvPr/>
        </p:nvSpPr>
        <p:spPr>
          <a:xfrm>
            <a:off x="440800" y="1222425"/>
            <a:ext cx="8382000" cy="276999"/>
          </a:xfrm>
          <a:prstGeom prst="rect">
            <a:avLst/>
          </a:prstGeom>
          <a:noFill/>
        </p:spPr>
        <p:txBody>
          <a:bodyPr wrap="square" rtlCol="0">
            <a:spAutoFit/>
          </a:bodyPr>
          <a:lstStyle/>
          <a:p>
            <a:r>
              <a:rPr lang="ro-RO" sz="1200" dirty="0" smtClean="0"/>
              <a:t>Evoluția numărului de Certificate Verzi tranzacționate pe PCCV pentru îndeplinirea cotei obligatorii în perioada 2005-2011</a:t>
            </a:r>
            <a:endParaRPr lang="ro-RO" sz="1200" dirty="0"/>
          </a:p>
        </p:txBody>
      </p:sp>
      <p:pic>
        <p:nvPicPr>
          <p:cNvPr id="4098" name="Picture 2"/>
          <p:cNvPicPr>
            <a:picLocks noChangeAspect="1" noChangeArrowheads="1"/>
          </p:cNvPicPr>
          <p:nvPr/>
        </p:nvPicPr>
        <p:blipFill>
          <a:blip r:embed="rId3"/>
          <a:srcRect/>
          <a:stretch>
            <a:fillRect/>
          </a:stretch>
        </p:blipFill>
        <p:spPr bwMode="auto">
          <a:xfrm>
            <a:off x="990600" y="4559450"/>
            <a:ext cx="7010400" cy="1688949"/>
          </a:xfrm>
          <a:prstGeom prst="rect">
            <a:avLst/>
          </a:prstGeom>
          <a:noFill/>
          <a:ln w="9525">
            <a:noFill/>
            <a:miter lim="800000"/>
            <a:headEnd/>
            <a:tailEnd/>
          </a:ln>
        </p:spPr>
      </p:pic>
      <p:pic>
        <p:nvPicPr>
          <p:cNvPr id="4100" name="Picture 4"/>
          <p:cNvPicPr>
            <a:picLocks noChangeAspect="1" noChangeArrowheads="1"/>
          </p:cNvPicPr>
          <p:nvPr/>
        </p:nvPicPr>
        <p:blipFill>
          <a:blip r:embed="rId4"/>
          <a:srcRect/>
          <a:stretch>
            <a:fillRect/>
          </a:stretch>
        </p:blipFill>
        <p:spPr bwMode="auto">
          <a:xfrm>
            <a:off x="2514600" y="1547830"/>
            <a:ext cx="4267200" cy="292626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19"/>
          <p:cNvSpPr>
            <a:spLocks noChangeArrowheads="1"/>
          </p:cNvSpPr>
          <p:nvPr/>
        </p:nvSpPr>
        <p:spPr bwMode="auto">
          <a:xfrm>
            <a:off x="457200" y="906675"/>
            <a:ext cx="8305800" cy="338554"/>
          </a:xfrm>
          <a:prstGeom prst="rect">
            <a:avLst/>
          </a:prstGeom>
          <a:noFill/>
          <a:ln w="9525">
            <a:noFill/>
            <a:miter lim="800000"/>
            <a:headEnd/>
            <a:tailEnd/>
          </a:ln>
        </p:spPr>
        <p:txBody>
          <a:bodyPr>
            <a:spAutoFit/>
          </a:bodyPr>
          <a:lstStyle/>
          <a:p>
            <a:r>
              <a:rPr lang="ro-RO" sz="1600" b="1" dirty="0" smtClean="0">
                <a:latin typeface="Tahoma" pitchFamily="34" charset="0"/>
              </a:rPr>
              <a:t>Principiul de funcționare a sistemul de susținere a E-SRE</a:t>
            </a:r>
          </a:p>
        </p:txBody>
      </p:sp>
      <p:grpSp>
        <p:nvGrpSpPr>
          <p:cNvPr id="3" name="Group 1"/>
          <p:cNvGrpSpPr>
            <a:grpSpLocks/>
          </p:cNvGrpSpPr>
          <p:nvPr/>
        </p:nvGrpSpPr>
        <p:grpSpPr bwMode="auto">
          <a:xfrm>
            <a:off x="649224" y="137160"/>
            <a:ext cx="7848600" cy="762000"/>
            <a:chOff x="685800" y="76200"/>
            <a:chExt cx="7848600" cy="762000"/>
          </a:xfrm>
        </p:grpSpPr>
        <p:pic>
          <p:nvPicPr>
            <p:cNvPr id="9" name="Picture 3"/>
            <p:cNvPicPr>
              <a:picLocks noChangeAspect="1"/>
            </p:cNvPicPr>
            <p:nvPr/>
          </p:nvPicPr>
          <p:blipFill>
            <a:blip r:embed="rId2"/>
            <a:srcRect/>
            <a:stretch>
              <a:fillRect/>
            </a:stretch>
          </p:blipFill>
          <p:spPr bwMode="auto">
            <a:xfrm>
              <a:off x="685800" y="76200"/>
              <a:ext cx="3621088" cy="762000"/>
            </a:xfrm>
            <a:prstGeom prst="rect">
              <a:avLst/>
            </a:prstGeom>
            <a:noFill/>
            <a:ln w="9525">
              <a:noFill/>
              <a:miter lim="800000"/>
              <a:headEnd/>
              <a:tailEnd/>
            </a:ln>
          </p:spPr>
        </p:pic>
        <p:cxnSp>
          <p:nvCxnSpPr>
            <p:cNvPr id="10" name="Straight Connector 9"/>
            <p:cNvCxnSpPr/>
            <p:nvPr/>
          </p:nvCxnSpPr>
          <p:spPr bwMode="auto">
            <a:xfrm rot="10800000">
              <a:off x="685800" y="798576"/>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grpSp>
      <p:cxnSp>
        <p:nvCxnSpPr>
          <p:cNvPr id="12" name="Straight Connector 11"/>
          <p:cNvCxnSpPr/>
          <p:nvPr/>
        </p:nvCxnSpPr>
        <p:spPr>
          <a:xfrm>
            <a:off x="649224" y="6309360"/>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a:xfrm>
            <a:off x="6793375" y="6321034"/>
            <a:ext cx="2133600" cy="265176"/>
          </a:xfrm>
        </p:spPr>
        <p:txBody>
          <a:bodyPr/>
          <a:lstStyle/>
          <a:p>
            <a:pPr>
              <a:defRPr/>
            </a:pPr>
            <a:fld id="{17643C47-F3B1-4A9D-AEE2-F2DB36BE080B}" type="slidenum">
              <a:rPr lang="en-US" sz="1100" smtClean="0">
                <a:latin typeface="Arial" pitchFamily="34" charset="0"/>
                <a:cs typeface="Arial" pitchFamily="34" charset="0"/>
              </a:rPr>
              <a:pPr>
                <a:defRPr/>
              </a:pPr>
              <a:t>9</a:t>
            </a:fld>
            <a:endParaRPr lang="en-US" sz="1100" dirty="0">
              <a:latin typeface="Arial" pitchFamily="34" charset="0"/>
              <a:cs typeface="Arial" pitchFamily="34" charset="0"/>
            </a:endParaRPr>
          </a:p>
        </p:txBody>
      </p:sp>
      <p:sp>
        <p:nvSpPr>
          <p:cNvPr id="14" name="AutoShape 3"/>
          <p:cNvSpPr>
            <a:spLocks noChangeArrowheads="1"/>
          </p:cNvSpPr>
          <p:nvPr/>
        </p:nvSpPr>
        <p:spPr bwMode="auto">
          <a:xfrm>
            <a:off x="237432" y="1512102"/>
            <a:ext cx="2233613" cy="857256"/>
          </a:xfrm>
          <a:prstGeom prst="wedgeRoundRectCallout">
            <a:avLst>
              <a:gd name="adj1" fmla="val 122698"/>
              <a:gd name="adj2" fmla="val 97443"/>
              <a:gd name="adj3" fmla="val 16667"/>
            </a:avLst>
          </a:prstGeom>
          <a:ln>
            <a:headEnd/>
            <a:tailEnd/>
          </a:ln>
        </p:spPr>
        <p:style>
          <a:lnRef idx="1">
            <a:schemeClr val="dk1"/>
          </a:lnRef>
          <a:fillRef idx="2">
            <a:schemeClr val="dk1"/>
          </a:fillRef>
          <a:effectRef idx="1">
            <a:schemeClr val="dk1"/>
          </a:effectRef>
          <a:fontRef idx="minor">
            <a:schemeClr val="dk1"/>
          </a:fontRef>
        </p:style>
        <p:txBody>
          <a:bodyPr/>
          <a:lstStyle/>
          <a:p>
            <a:pPr>
              <a:spcBef>
                <a:spcPct val="50000"/>
              </a:spcBef>
              <a:defRPr/>
            </a:pPr>
            <a:endParaRPr lang="ro-RO" sz="800" b="1" dirty="0">
              <a:solidFill>
                <a:schemeClr val="bg1"/>
              </a:solidFill>
              <a:effectLst>
                <a:outerShdw blurRad="38100" dist="38100" dir="2700000" algn="tl">
                  <a:srgbClr val="000000"/>
                </a:outerShdw>
              </a:effectLst>
            </a:endParaRPr>
          </a:p>
          <a:p>
            <a:pPr>
              <a:spcBef>
                <a:spcPct val="50000"/>
              </a:spcBef>
              <a:defRPr/>
            </a:pPr>
            <a:r>
              <a:rPr lang="ro-RO" sz="1400" dirty="0">
                <a:solidFill>
                  <a:srgbClr val="4D4D4D"/>
                </a:solidFill>
                <a:effectLst>
                  <a:outerShdw blurRad="38100" dist="38100" dir="2700000" algn="tl">
                    <a:srgbClr val="000000"/>
                  </a:outerShdw>
                </a:effectLst>
                <a:latin typeface="Tahoma" pitchFamily="34" charset="0"/>
                <a:ea typeface="Tahoma" pitchFamily="34" charset="0"/>
                <a:cs typeface="Tahoma" pitchFamily="34" charset="0"/>
              </a:rPr>
              <a:t>Comandă şi control la nivel central</a:t>
            </a:r>
            <a:endParaRPr lang="en-US" sz="1400" dirty="0">
              <a:solidFill>
                <a:srgbClr val="4D4D4D"/>
              </a:solidFill>
              <a:effectLst>
                <a:outerShdw blurRad="38100" dist="38100" dir="2700000" algn="tl">
                  <a:srgbClr val="000000"/>
                </a:outerShdw>
              </a:effectLst>
              <a:latin typeface="Tahoma" pitchFamily="34" charset="0"/>
              <a:ea typeface="Tahoma" pitchFamily="34" charset="0"/>
              <a:cs typeface="Tahoma" pitchFamily="34" charset="0"/>
            </a:endParaRPr>
          </a:p>
          <a:p>
            <a:pPr algn="ctr">
              <a:defRPr/>
            </a:pPr>
            <a:endParaRPr lang="en-US" sz="800" b="1" dirty="0">
              <a:solidFill>
                <a:schemeClr val="bg1"/>
              </a:solidFill>
              <a:effectLst>
                <a:outerShdw blurRad="38100" dist="38100" dir="2700000" algn="tl">
                  <a:srgbClr val="000000"/>
                </a:outerShdw>
              </a:effectLst>
            </a:endParaRPr>
          </a:p>
        </p:txBody>
      </p:sp>
      <p:sp>
        <p:nvSpPr>
          <p:cNvPr id="15" name="AutoShape 4"/>
          <p:cNvSpPr>
            <a:spLocks noChangeArrowheads="1"/>
          </p:cNvSpPr>
          <p:nvPr/>
        </p:nvSpPr>
        <p:spPr bwMode="auto">
          <a:xfrm>
            <a:off x="6705600" y="5257800"/>
            <a:ext cx="2259675" cy="936625"/>
          </a:xfrm>
          <a:prstGeom prst="wedgeRoundRectCallout">
            <a:avLst>
              <a:gd name="adj1" fmla="val -103388"/>
              <a:gd name="adj2" fmla="val -176165"/>
              <a:gd name="adj3" fmla="val 16667"/>
            </a:avLst>
          </a:prstGeom>
          <a:ln>
            <a:headEnd/>
            <a:tailEnd/>
          </a:ln>
        </p:spPr>
        <p:style>
          <a:lnRef idx="1">
            <a:schemeClr val="dk1"/>
          </a:lnRef>
          <a:fillRef idx="2">
            <a:schemeClr val="dk1"/>
          </a:fillRef>
          <a:effectRef idx="1">
            <a:schemeClr val="dk1"/>
          </a:effectRef>
          <a:fontRef idx="minor">
            <a:schemeClr val="dk1"/>
          </a:fontRef>
        </p:style>
        <p:txBody>
          <a:bodyPr/>
          <a:lstStyle/>
          <a:p>
            <a:pPr>
              <a:spcBef>
                <a:spcPct val="50000"/>
              </a:spcBef>
              <a:defRPr/>
            </a:pPr>
            <a:endParaRPr lang="ro-RO" sz="800" b="1" dirty="0">
              <a:solidFill>
                <a:schemeClr val="bg1"/>
              </a:solidFill>
              <a:effectLst>
                <a:outerShdw blurRad="38100" dist="38100" dir="2700000" algn="tl">
                  <a:srgbClr val="000000"/>
                </a:outerShdw>
              </a:effectLst>
            </a:endParaRPr>
          </a:p>
          <a:p>
            <a:pPr>
              <a:spcBef>
                <a:spcPct val="50000"/>
              </a:spcBef>
              <a:defRPr/>
            </a:pPr>
            <a:r>
              <a:rPr lang="ro-RO" sz="1400" dirty="0">
                <a:solidFill>
                  <a:srgbClr val="4D4D4D"/>
                </a:solidFill>
                <a:effectLst>
                  <a:outerShdw blurRad="38100" dist="38100" dir="2700000" algn="tl">
                    <a:srgbClr val="000000"/>
                  </a:outerShdw>
                </a:effectLst>
                <a:latin typeface="Tahoma" pitchFamily="34" charset="0"/>
                <a:ea typeface="Tahoma" pitchFamily="34" charset="0"/>
                <a:cs typeface="Tahoma" pitchFamily="34" charset="0"/>
              </a:rPr>
              <a:t>Mecanismele pieţei concurenţiale</a:t>
            </a:r>
            <a:endParaRPr lang="en-US" sz="1400" dirty="0">
              <a:solidFill>
                <a:srgbClr val="4D4D4D"/>
              </a:solidFill>
              <a:effectLst>
                <a:outerShdw blurRad="38100" dist="38100" dir="2700000" algn="tl">
                  <a:srgbClr val="000000"/>
                </a:outerShdw>
              </a:effectLst>
              <a:latin typeface="Tahoma" pitchFamily="34" charset="0"/>
              <a:ea typeface="Tahoma" pitchFamily="34" charset="0"/>
              <a:cs typeface="Tahoma" pitchFamily="34" charset="0"/>
            </a:endParaRPr>
          </a:p>
          <a:p>
            <a:pPr algn="ctr">
              <a:defRPr/>
            </a:pPr>
            <a:endParaRPr lang="en-US" sz="800" b="1" dirty="0">
              <a:solidFill>
                <a:schemeClr val="bg1"/>
              </a:solidFill>
              <a:effectLst>
                <a:outerShdw blurRad="38100" dist="38100" dir="2700000" algn="tl">
                  <a:srgbClr val="000000"/>
                </a:outerShdw>
              </a:effectLst>
            </a:endParaRPr>
          </a:p>
        </p:txBody>
      </p:sp>
      <p:sp>
        <p:nvSpPr>
          <p:cNvPr id="16" name="AutoShape 5"/>
          <p:cNvSpPr>
            <a:spLocks noChangeArrowheads="1"/>
          </p:cNvSpPr>
          <p:nvPr/>
        </p:nvSpPr>
        <p:spPr bwMode="auto">
          <a:xfrm>
            <a:off x="88238" y="2507475"/>
            <a:ext cx="3435350" cy="1597025"/>
          </a:xfrm>
          <a:prstGeom prst="flowChartAlternateProcess">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pPr>
              <a:defRPr/>
            </a:pPr>
            <a:endParaRPr lang="ro-RO" sz="1200" b="1" dirty="0">
              <a:solidFill>
                <a:srgbClr val="008080"/>
              </a:solidFill>
            </a:endParaRPr>
          </a:p>
          <a:p>
            <a:pPr>
              <a:defRPr/>
            </a:pPr>
            <a:r>
              <a:rPr lang="ro-RO" sz="1400" dirty="0">
                <a:solidFill>
                  <a:srgbClr val="000000"/>
                </a:solidFill>
                <a:latin typeface="Tahoma" pitchFamily="34" charset="0"/>
                <a:ea typeface="Tahoma" pitchFamily="34" charset="0"/>
                <a:cs typeface="Tahoma" pitchFamily="34" charset="0"/>
              </a:rPr>
              <a:t>Operatorul de Transport şi de Sistem </a:t>
            </a:r>
          </a:p>
          <a:p>
            <a:pPr>
              <a:defRPr/>
            </a:pPr>
            <a:r>
              <a:rPr lang="ro-RO" sz="1400" dirty="0">
                <a:solidFill>
                  <a:srgbClr val="000000"/>
                </a:solidFill>
                <a:latin typeface="Tahoma" pitchFamily="34" charset="0"/>
                <a:ea typeface="Tahoma" pitchFamily="34" charset="0"/>
                <a:cs typeface="Tahoma" pitchFamily="34" charset="0"/>
              </a:rPr>
              <a:t>TRANSELECTRICA</a:t>
            </a:r>
          </a:p>
          <a:p>
            <a:pPr>
              <a:defRPr/>
            </a:pPr>
            <a:endParaRPr lang="en-US" sz="1200" dirty="0">
              <a:solidFill>
                <a:srgbClr val="000000"/>
              </a:solidFill>
              <a:latin typeface="Tahoma" pitchFamily="34" charset="0"/>
              <a:ea typeface="Tahoma" pitchFamily="34" charset="0"/>
              <a:cs typeface="Tahoma" pitchFamily="34" charset="0"/>
            </a:endParaRPr>
          </a:p>
          <a:p>
            <a:pPr>
              <a:buFont typeface="Wingdings" pitchFamily="2" charset="2"/>
              <a:buChar char="Ø"/>
              <a:defRPr/>
            </a:pPr>
            <a:r>
              <a:rPr lang="ro-RO" sz="1200" dirty="0">
                <a:solidFill>
                  <a:srgbClr val="000000"/>
                </a:solidFill>
                <a:latin typeface="Tahoma" pitchFamily="34" charset="0"/>
                <a:ea typeface="Tahoma" pitchFamily="34" charset="0"/>
                <a:cs typeface="Tahoma" pitchFamily="34" charset="0"/>
              </a:rPr>
              <a:t> Emite</a:t>
            </a:r>
            <a:r>
              <a:rPr lang="en-US" sz="1200" dirty="0">
                <a:solidFill>
                  <a:srgbClr val="000000"/>
                </a:solidFill>
                <a:latin typeface="Tahoma" pitchFamily="34" charset="0"/>
                <a:ea typeface="Tahoma" pitchFamily="34" charset="0"/>
                <a:cs typeface="Tahoma" pitchFamily="34" charset="0"/>
              </a:rPr>
              <a:t> </a:t>
            </a:r>
            <a:r>
              <a:rPr lang="ro-RO" sz="1200" dirty="0" smtClean="0">
                <a:solidFill>
                  <a:srgbClr val="000000"/>
                </a:solidFill>
                <a:latin typeface="Tahoma" pitchFamily="34" charset="0"/>
                <a:ea typeface="Tahoma" pitchFamily="34" charset="0"/>
                <a:cs typeface="Tahoma" pitchFamily="34" charset="0"/>
              </a:rPr>
              <a:t>CV</a:t>
            </a:r>
            <a:r>
              <a:rPr lang="en-US" sz="800" dirty="0">
                <a:solidFill>
                  <a:srgbClr val="000000"/>
                </a:solidFill>
                <a:latin typeface="Tahoma" pitchFamily="34" charset="0"/>
                <a:ea typeface="Tahoma" pitchFamily="34" charset="0"/>
                <a:cs typeface="Tahoma" pitchFamily="34" charset="0"/>
              </a:rPr>
              <a:t/>
            </a:r>
            <a:br>
              <a:rPr lang="en-US" sz="800" dirty="0">
                <a:solidFill>
                  <a:srgbClr val="000000"/>
                </a:solidFill>
                <a:latin typeface="Tahoma" pitchFamily="34" charset="0"/>
                <a:ea typeface="Tahoma" pitchFamily="34" charset="0"/>
                <a:cs typeface="Tahoma" pitchFamily="34" charset="0"/>
              </a:rPr>
            </a:br>
            <a:r>
              <a:rPr lang="ro-RO" sz="800" dirty="0">
                <a:solidFill>
                  <a:srgbClr val="008080"/>
                </a:solidFill>
              </a:rPr>
              <a:t>    </a:t>
            </a:r>
            <a:endParaRPr lang="en-US" sz="800" dirty="0">
              <a:solidFill>
                <a:srgbClr val="008080"/>
              </a:solidFill>
            </a:endParaRPr>
          </a:p>
          <a:p>
            <a:pPr>
              <a:defRPr/>
            </a:pPr>
            <a:endParaRPr lang="en-US" sz="1000" b="1" dirty="0">
              <a:solidFill>
                <a:srgbClr val="008080"/>
              </a:solidFill>
            </a:endParaRPr>
          </a:p>
        </p:txBody>
      </p:sp>
      <p:sp>
        <p:nvSpPr>
          <p:cNvPr id="17" name="AutoShape 6"/>
          <p:cNvSpPr>
            <a:spLocks noChangeArrowheads="1"/>
          </p:cNvSpPr>
          <p:nvPr/>
        </p:nvSpPr>
        <p:spPr bwMode="auto">
          <a:xfrm>
            <a:off x="116813" y="4661713"/>
            <a:ext cx="1800225" cy="719137"/>
          </a:xfrm>
          <a:prstGeom prst="flowChartAlternateProcess">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pPr algn="ctr">
              <a:defRPr/>
            </a:pPr>
            <a:r>
              <a:rPr lang="ro-RO" sz="1400" dirty="0">
                <a:solidFill>
                  <a:srgbClr val="000000"/>
                </a:solidFill>
                <a:latin typeface="Tahoma" pitchFamily="34" charset="0"/>
                <a:ea typeface="Tahoma" pitchFamily="34" charset="0"/>
                <a:cs typeface="Tahoma" pitchFamily="34" charset="0"/>
              </a:rPr>
              <a:t>Operatori de </a:t>
            </a:r>
            <a:r>
              <a:rPr lang="ro-RO" sz="1400" dirty="0" smtClean="0">
                <a:solidFill>
                  <a:srgbClr val="000000"/>
                </a:solidFill>
                <a:latin typeface="Tahoma" pitchFamily="34" charset="0"/>
                <a:ea typeface="Tahoma" pitchFamily="34" charset="0"/>
                <a:cs typeface="Tahoma" pitchFamily="34" charset="0"/>
              </a:rPr>
              <a:t>Rețele</a:t>
            </a:r>
            <a:endParaRPr lang="en-US" sz="1400" dirty="0">
              <a:solidFill>
                <a:srgbClr val="000000"/>
              </a:solidFill>
              <a:latin typeface="Tahoma" pitchFamily="34" charset="0"/>
              <a:ea typeface="Tahoma" pitchFamily="34" charset="0"/>
              <a:cs typeface="Tahoma" pitchFamily="34" charset="0"/>
            </a:endParaRPr>
          </a:p>
          <a:p>
            <a:pPr algn="ctr">
              <a:defRPr/>
            </a:pPr>
            <a:endParaRPr lang="en-US" dirty="0">
              <a:solidFill>
                <a:srgbClr val="008080"/>
              </a:solidFill>
              <a:cs typeface="+mn-cs"/>
            </a:endParaRPr>
          </a:p>
        </p:txBody>
      </p:sp>
      <p:sp>
        <p:nvSpPr>
          <p:cNvPr id="18" name="AutoShape 7"/>
          <p:cNvSpPr>
            <a:spLocks noChangeArrowheads="1"/>
          </p:cNvSpPr>
          <p:nvPr/>
        </p:nvSpPr>
        <p:spPr bwMode="auto">
          <a:xfrm>
            <a:off x="3082263" y="1297788"/>
            <a:ext cx="4681537" cy="1143008"/>
          </a:xfrm>
          <a:prstGeom prst="flowChartAlternateProcess">
            <a:avLst/>
          </a:prstGeom>
          <a:noFill/>
          <a:ln w="9525" algn="ctr">
            <a:noFill/>
            <a:miter lim="800000"/>
            <a:headEnd/>
            <a:tailEnd/>
          </a:ln>
          <a:effectLst/>
        </p:spPr>
        <p:txBody>
          <a:bodyPr wrap="none" anchor="ctr"/>
          <a:lstStyle/>
          <a:p>
            <a:pPr>
              <a:defRPr/>
            </a:pPr>
            <a:r>
              <a:rPr lang="ro-RO" sz="1400" dirty="0">
                <a:solidFill>
                  <a:srgbClr val="000000"/>
                </a:solidFill>
                <a:latin typeface="Tahoma" pitchFamily="34" charset="0"/>
                <a:ea typeface="Tahoma" pitchFamily="34" charset="0"/>
                <a:cs typeface="Tahoma" pitchFamily="34" charset="0"/>
              </a:rPr>
              <a:t>Autoritatea Naţională de Reglementare în domeniul Energiei</a:t>
            </a:r>
          </a:p>
          <a:p>
            <a:pPr>
              <a:defRPr/>
            </a:pPr>
            <a:r>
              <a:rPr lang="en-US" sz="1400" dirty="0" smtClean="0">
                <a:solidFill>
                  <a:srgbClr val="000000"/>
                </a:solidFill>
                <a:latin typeface="Tahoma" pitchFamily="34" charset="0"/>
                <a:ea typeface="Tahoma" pitchFamily="34" charset="0"/>
                <a:cs typeface="Tahoma" pitchFamily="34" charset="0"/>
              </a:rPr>
              <a:t>ANRE</a:t>
            </a:r>
            <a:endParaRPr lang="ro-RO" sz="1400" dirty="0" smtClean="0">
              <a:solidFill>
                <a:srgbClr val="000000"/>
              </a:solidFill>
              <a:latin typeface="Tahoma" pitchFamily="34" charset="0"/>
              <a:ea typeface="Tahoma" pitchFamily="34" charset="0"/>
              <a:cs typeface="Tahoma" pitchFamily="34" charset="0"/>
            </a:endParaRPr>
          </a:p>
          <a:p>
            <a:pPr>
              <a:buFont typeface="Wingdings" pitchFamily="2" charset="2"/>
              <a:buChar char="Ø"/>
              <a:defRPr/>
            </a:pPr>
            <a:r>
              <a:rPr lang="ro-RO" sz="1000" dirty="0" smtClean="0">
                <a:solidFill>
                  <a:srgbClr val="000000"/>
                </a:solidFill>
                <a:latin typeface="Tahoma" pitchFamily="34" charset="0"/>
                <a:ea typeface="Tahoma" pitchFamily="34" charset="0"/>
                <a:cs typeface="Tahoma" pitchFamily="34" charset="0"/>
              </a:rPr>
              <a:t>   </a:t>
            </a:r>
            <a:r>
              <a:rPr lang="ro-RO" sz="1100" dirty="0" smtClean="0">
                <a:solidFill>
                  <a:srgbClr val="000000"/>
                </a:solidFill>
                <a:latin typeface="Tahoma" pitchFamily="34" charset="0"/>
                <a:ea typeface="Tahoma" pitchFamily="34" charset="0"/>
                <a:cs typeface="Tahoma" pitchFamily="34" charset="0"/>
              </a:rPr>
              <a:t>Califică producătorii de E-SRE</a:t>
            </a:r>
            <a:endParaRPr lang="en-US" sz="1100" dirty="0">
              <a:solidFill>
                <a:srgbClr val="000000"/>
              </a:solidFill>
              <a:latin typeface="Tahoma" pitchFamily="34" charset="0"/>
              <a:ea typeface="Tahoma" pitchFamily="34" charset="0"/>
              <a:cs typeface="Tahoma" pitchFamily="34" charset="0"/>
            </a:endParaRPr>
          </a:p>
          <a:p>
            <a:pPr>
              <a:buFont typeface="Wingdings" pitchFamily="2" charset="2"/>
              <a:buChar char="Ø"/>
              <a:defRPr/>
            </a:pPr>
            <a:r>
              <a:rPr lang="en-US" sz="1100" dirty="0" smtClean="0">
                <a:solidFill>
                  <a:srgbClr val="000000"/>
                </a:solidFill>
                <a:latin typeface="Tahoma" pitchFamily="34" charset="0"/>
                <a:ea typeface="Tahoma" pitchFamily="34" charset="0"/>
                <a:cs typeface="Tahoma" pitchFamily="34" charset="0"/>
              </a:rPr>
              <a:t> </a:t>
            </a:r>
            <a:r>
              <a:rPr lang="ro-RO" sz="1100" dirty="0" smtClean="0">
                <a:solidFill>
                  <a:srgbClr val="000000"/>
                </a:solidFill>
                <a:latin typeface="Tahoma" pitchFamily="34" charset="0"/>
                <a:ea typeface="Tahoma" pitchFamily="34" charset="0"/>
                <a:cs typeface="Tahoma" pitchFamily="34" charset="0"/>
              </a:rPr>
              <a:t> Controlează </a:t>
            </a:r>
            <a:r>
              <a:rPr lang="ro-RO" sz="1100" dirty="0">
                <a:solidFill>
                  <a:srgbClr val="000000"/>
                </a:solidFill>
                <a:latin typeface="Tahoma" pitchFamily="34" charset="0"/>
                <a:ea typeface="Tahoma" pitchFamily="34" charset="0"/>
                <a:cs typeface="Tahoma" pitchFamily="34" charset="0"/>
              </a:rPr>
              <a:t>îndeplinirea cotei de către </a:t>
            </a:r>
            <a:r>
              <a:rPr lang="ro-RO" sz="1100" dirty="0" smtClean="0">
                <a:solidFill>
                  <a:srgbClr val="000000"/>
                </a:solidFill>
                <a:latin typeface="Tahoma" pitchFamily="34" charset="0"/>
                <a:ea typeface="Tahoma" pitchFamily="34" charset="0"/>
                <a:cs typeface="Tahoma" pitchFamily="34" charset="0"/>
              </a:rPr>
              <a:t>furnizori</a:t>
            </a:r>
          </a:p>
          <a:p>
            <a:pPr>
              <a:buFont typeface="Wingdings" pitchFamily="2" charset="2"/>
              <a:buChar char="Ø"/>
              <a:defRPr/>
            </a:pPr>
            <a:r>
              <a:rPr lang="ro-RO" sz="1100" dirty="0" smtClean="0">
                <a:solidFill>
                  <a:srgbClr val="000000"/>
                </a:solidFill>
                <a:latin typeface="Tahoma" pitchFamily="34" charset="0"/>
                <a:ea typeface="Tahoma" pitchFamily="34" charset="0"/>
                <a:cs typeface="Tahoma" pitchFamily="34" charset="0"/>
              </a:rPr>
              <a:t>  </a:t>
            </a:r>
            <a:r>
              <a:rPr lang="en-US" sz="1100" dirty="0">
                <a:solidFill>
                  <a:srgbClr val="000000"/>
                </a:solidFill>
                <a:latin typeface="Tahoma" pitchFamily="34" charset="0"/>
                <a:ea typeface="Tahoma" pitchFamily="34" charset="0"/>
                <a:cs typeface="Tahoma" pitchFamily="34" charset="0"/>
              </a:rPr>
              <a:t>A</a:t>
            </a:r>
            <a:r>
              <a:rPr lang="ro-RO" sz="1100" dirty="0">
                <a:solidFill>
                  <a:srgbClr val="000000"/>
                </a:solidFill>
                <a:latin typeface="Tahoma" pitchFamily="34" charset="0"/>
                <a:ea typeface="Tahoma" pitchFamily="34" charset="0"/>
                <a:cs typeface="Tahoma" pitchFamily="34" charset="0"/>
              </a:rPr>
              <a:t>plică penalizări pentru neîndeplinirea cotei</a:t>
            </a:r>
            <a:r>
              <a:rPr lang="en-US" sz="1100" dirty="0">
                <a:solidFill>
                  <a:srgbClr val="000000"/>
                </a:solidFill>
                <a:effectLst>
                  <a:outerShdw blurRad="38100" dist="38100" dir="2700000" algn="tl">
                    <a:srgbClr val="000000"/>
                  </a:outerShdw>
                </a:effectLst>
                <a:latin typeface="Tahoma" pitchFamily="34" charset="0"/>
                <a:ea typeface="Tahoma" pitchFamily="34" charset="0"/>
                <a:cs typeface="Tahoma" pitchFamily="34" charset="0"/>
              </a:rPr>
              <a:t> </a:t>
            </a:r>
            <a:endParaRPr lang="ro-RO" sz="1100" dirty="0" smtClean="0">
              <a:solidFill>
                <a:srgbClr val="000000"/>
              </a:solidFill>
              <a:effectLst>
                <a:outerShdw blurRad="38100" dist="38100" dir="2700000" algn="tl">
                  <a:srgbClr val="000000"/>
                </a:outerShdw>
              </a:effectLst>
              <a:latin typeface="Tahoma" pitchFamily="34" charset="0"/>
              <a:ea typeface="Tahoma" pitchFamily="34" charset="0"/>
              <a:cs typeface="Tahoma" pitchFamily="34" charset="0"/>
            </a:endParaRPr>
          </a:p>
          <a:p>
            <a:pPr>
              <a:buFont typeface="Wingdings" pitchFamily="2" charset="2"/>
              <a:buChar char="Ø"/>
              <a:defRPr/>
            </a:pPr>
            <a:r>
              <a:rPr lang="ro-RO" sz="1100" dirty="0" smtClean="0">
                <a:solidFill>
                  <a:srgbClr val="000000"/>
                </a:solidFill>
                <a:latin typeface="Tahoma" pitchFamily="34" charset="0"/>
                <a:ea typeface="Tahoma" pitchFamily="34" charset="0"/>
                <a:cs typeface="Tahoma" pitchFamily="34" charset="0"/>
              </a:rPr>
              <a:t>  Stabilește cota anuală obligatorie de CV</a:t>
            </a:r>
            <a:endParaRPr lang="en-US" sz="1100" dirty="0">
              <a:solidFill>
                <a:srgbClr val="000000"/>
              </a:solidFill>
              <a:latin typeface="Tahoma" pitchFamily="34" charset="0"/>
              <a:ea typeface="Tahoma" pitchFamily="34" charset="0"/>
              <a:cs typeface="Tahoma" pitchFamily="34" charset="0"/>
            </a:endParaRPr>
          </a:p>
          <a:p>
            <a:pPr>
              <a:buSzPct val="150000"/>
              <a:buFont typeface="Wingdings" pitchFamily="2" charset="2"/>
              <a:buChar char="Ø"/>
              <a:defRPr/>
            </a:pPr>
            <a:endParaRPr lang="en-US" sz="1000" dirty="0">
              <a:solidFill>
                <a:srgbClr val="006666"/>
              </a:solidFill>
            </a:endParaRPr>
          </a:p>
        </p:txBody>
      </p:sp>
      <p:sp>
        <p:nvSpPr>
          <p:cNvPr id="19" name="AutoShape 8"/>
          <p:cNvSpPr>
            <a:spLocks noChangeArrowheads="1"/>
          </p:cNvSpPr>
          <p:nvPr/>
        </p:nvSpPr>
        <p:spPr bwMode="auto">
          <a:xfrm>
            <a:off x="3874425" y="2796400"/>
            <a:ext cx="1800225" cy="1511300"/>
          </a:xfrm>
          <a:prstGeom prst="octagon">
            <a:avLst>
              <a:gd name="adj" fmla="val 29287"/>
            </a:avLst>
          </a:prstGeom>
          <a:gradFill>
            <a:gsLst>
              <a:gs pos="0">
                <a:srgbClr val="339933">
                  <a:alpha val="44000"/>
                </a:srgbClr>
              </a:gs>
              <a:gs pos="94000">
                <a:schemeClr val="accent3">
                  <a:lumMod val="40000"/>
                  <a:lumOff val="60000"/>
                </a:schemeClr>
              </a:gs>
              <a:gs pos="100000">
                <a:schemeClr val="accent3">
                  <a:tint val="15000"/>
                  <a:satMod val="350000"/>
                </a:schemeClr>
              </a:gs>
            </a:gsLst>
            <a:lin ang="16200000" scaled="0"/>
          </a:gradFill>
          <a:ln>
            <a:headEnd/>
            <a:tailEnd/>
          </a:ln>
        </p:spPr>
        <p:style>
          <a:lnRef idx="1">
            <a:schemeClr val="accent3"/>
          </a:lnRef>
          <a:fillRef idx="2">
            <a:schemeClr val="accent3"/>
          </a:fillRef>
          <a:effectRef idx="1">
            <a:schemeClr val="accent3"/>
          </a:effectRef>
          <a:fontRef idx="minor">
            <a:schemeClr val="dk1"/>
          </a:fontRef>
        </p:style>
        <p:txBody>
          <a:bodyPr wrap="none" anchor="ctr"/>
          <a:lstStyle/>
          <a:p>
            <a:pPr algn="ctr">
              <a:defRPr/>
            </a:pPr>
            <a:r>
              <a:rPr lang="ro-RO" sz="1400" b="1" dirty="0">
                <a:solidFill>
                  <a:srgbClr val="000000"/>
                </a:solidFill>
                <a:latin typeface="Tahoma" pitchFamily="34" charset="0"/>
                <a:ea typeface="Tahoma" pitchFamily="34" charset="0"/>
                <a:cs typeface="Tahoma" pitchFamily="34" charset="0"/>
              </a:rPr>
              <a:t>Piaţa </a:t>
            </a:r>
            <a:br>
              <a:rPr lang="ro-RO" sz="1400" b="1" dirty="0">
                <a:solidFill>
                  <a:srgbClr val="000000"/>
                </a:solidFill>
                <a:latin typeface="Tahoma" pitchFamily="34" charset="0"/>
                <a:ea typeface="Tahoma" pitchFamily="34" charset="0"/>
                <a:cs typeface="Tahoma" pitchFamily="34" charset="0"/>
              </a:rPr>
            </a:br>
            <a:r>
              <a:rPr lang="ro-RO" sz="1400" b="1" dirty="0">
                <a:solidFill>
                  <a:srgbClr val="000000"/>
                </a:solidFill>
                <a:latin typeface="Tahoma" pitchFamily="34" charset="0"/>
                <a:ea typeface="Tahoma" pitchFamily="34" charset="0"/>
                <a:cs typeface="Tahoma" pitchFamily="34" charset="0"/>
              </a:rPr>
              <a:t>de Certificate Verzi</a:t>
            </a:r>
            <a:endParaRPr lang="en-US" sz="1400" dirty="0">
              <a:solidFill>
                <a:srgbClr val="000000"/>
              </a:solidFill>
              <a:latin typeface="Tahoma" pitchFamily="34" charset="0"/>
              <a:ea typeface="Tahoma" pitchFamily="34" charset="0"/>
              <a:cs typeface="Tahoma" pitchFamily="34" charset="0"/>
            </a:endParaRPr>
          </a:p>
          <a:p>
            <a:pPr algn="ctr">
              <a:defRPr/>
            </a:pPr>
            <a:endParaRPr lang="en-US" sz="1600" dirty="0">
              <a:solidFill>
                <a:srgbClr val="008080"/>
              </a:solidFill>
              <a:cs typeface="+mn-cs"/>
            </a:endParaRPr>
          </a:p>
        </p:txBody>
      </p:sp>
      <p:sp>
        <p:nvSpPr>
          <p:cNvPr id="20" name="AutoShape 9"/>
          <p:cNvSpPr>
            <a:spLocks noChangeArrowheads="1"/>
          </p:cNvSpPr>
          <p:nvPr/>
        </p:nvSpPr>
        <p:spPr bwMode="auto">
          <a:xfrm>
            <a:off x="1972600" y="4812525"/>
            <a:ext cx="4249738" cy="1439863"/>
          </a:xfrm>
          <a:prstGeom prst="flowChartAlternateProcess">
            <a:avLst/>
          </a:prstGeom>
          <a:gradFill>
            <a:gsLst>
              <a:gs pos="0">
                <a:srgbClr val="006600">
                  <a:alpha val="53000"/>
                </a:srgbClr>
              </a:gs>
              <a:gs pos="47000">
                <a:schemeClr val="accent3">
                  <a:lumMod val="20000"/>
                  <a:lumOff val="80000"/>
                </a:schemeClr>
              </a:gs>
              <a:gs pos="90000">
                <a:schemeClr val="bg1"/>
              </a:gs>
              <a:gs pos="100000">
                <a:schemeClr val="bg2"/>
              </a:gs>
            </a:gsLst>
            <a:lin ang="5400000" scaled="0"/>
          </a:gradFill>
          <a:ln>
            <a:solidFill>
              <a:srgbClr val="006600"/>
            </a:solidFill>
            <a:headEnd/>
            <a:tailEnd/>
          </a:ln>
        </p:spPr>
        <p:style>
          <a:lnRef idx="2">
            <a:schemeClr val="dk1"/>
          </a:lnRef>
          <a:fillRef idx="1">
            <a:schemeClr val="lt1"/>
          </a:fillRef>
          <a:effectRef idx="0">
            <a:schemeClr val="dk1"/>
          </a:effectRef>
          <a:fontRef idx="minor">
            <a:schemeClr val="dk1"/>
          </a:fontRef>
        </p:style>
        <p:txBody>
          <a:bodyPr wrap="none" anchor="ctr"/>
          <a:lstStyle/>
          <a:p>
            <a:pPr>
              <a:buSzPct val="150000"/>
              <a:buFont typeface="Wingdings" pitchFamily="2" charset="2"/>
              <a:buChar char="Ø"/>
              <a:defRPr/>
            </a:pPr>
            <a:endParaRPr lang="ro-RO" sz="1200" b="1" dirty="0">
              <a:solidFill>
                <a:schemeClr val="bg1"/>
              </a:solidFill>
              <a:effectLst>
                <a:outerShdw blurRad="38100" dist="38100" dir="2700000" algn="tl">
                  <a:srgbClr val="000000"/>
                </a:outerShdw>
              </a:effectLst>
            </a:endParaRPr>
          </a:p>
          <a:p>
            <a:pPr>
              <a:buSzPct val="150000"/>
              <a:buFont typeface="Wingdings" pitchFamily="2" charset="2"/>
              <a:buNone/>
              <a:defRPr/>
            </a:pPr>
            <a:r>
              <a:rPr lang="ro-RO" sz="1400" b="1" dirty="0">
                <a:solidFill>
                  <a:srgbClr val="000000"/>
                </a:solidFill>
                <a:latin typeface="Tahoma" pitchFamily="34" charset="0"/>
                <a:ea typeface="Tahoma" pitchFamily="34" charset="0"/>
                <a:cs typeface="Tahoma" pitchFamily="34" charset="0"/>
              </a:rPr>
              <a:t>Operatorul Pieţei de Energie Electrică</a:t>
            </a:r>
            <a:r>
              <a:rPr lang="en-US" sz="1400" b="1" dirty="0">
                <a:solidFill>
                  <a:srgbClr val="000000"/>
                </a:solidFill>
                <a:latin typeface="Tahoma" pitchFamily="34" charset="0"/>
                <a:ea typeface="Tahoma" pitchFamily="34" charset="0"/>
                <a:cs typeface="Tahoma" pitchFamily="34" charset="0"/>
              </a:rPr>
              <a:t/>
            </a:r>
            <a:br>
              <a:rPr lang="en-US" sz="1400" b="1" dirty="0">
                <a:solidFill>
                  <a:srgbClr val="000000"/>
                </a:solidFill>
                <a:latin typeface="Tahoma" pitchFamily="34" charset="0"/>
                <a:ea typeface="Tahoma" pitchFamily="34" charset="0"/>
                <a:cs typeface="Tahoma" pitchFamily="34" charset="0"/>
              </a:rPr>
            </a:br>
            <a:r>
              <a:rPr lang="ro-RO" sz="1400" b="1" dirty="0">
                <a:solidFill>
                  <a:srgbClr val="000000"/>
                </a:solidFill>
                <a:latin typeface="Tahoma" pitchFamily="34" charset="0"/>
                <a:ea typeface="Tahoma" pitchFamily="34" charset="0"/>
                <a:cs typeface="Tahoma" pitchFamily="34" charset="0"/>
              </a:rPr>
              <a:t>OPCOM</a:t>
            </a:r>
            <a:endParaRPr lang="en-US" sz="1400" b="1" dirty="0">
              <a:solidFill>
                <a:srgbClr val="000000"/>
              </a:solidFill>
              <a:latin typeface="Tahoma" pitchFamily="34" charset="0"/>
              <a:ea typeface="Tahoma" pitchFamily="34" charset="0"/>
              <a:cs typeface="Tahoma" pitchFamily="34" charset="0"/>
            </a:endParaRPr>
          </a:p>
          <a:p>
            <a:pPr>
              <a:buSzPct val="150000"/>
              <a:buFont typeface="Wingdings" pitchFamily="2" charset="2"/>
              <a:buChar char="Ø"/>
              <a:defRPr/>
            </a:pPr>
            <a:endParaRPr lang="en-US" sz="1200" dirty="0">
              <a:solidFill>
                <a:srgbClr val="000000"/>
              </a:solidFill>
              <a:latin typeface="Tahoma" pitchFamily="34" charset="0"/>
              <a:ea typeface="Tahoma" pitchFamily="34" charset="0"/>
              <a:cs typeface="Tahoma" pitchFamily="34" charset="0"/>
            </a:endParaRPr>
          </a:p>
          <a:p>
            <a:pPr>
              <a:buFont typeface="Wingdings" pitchFamily="2" charset="2"/>
              <a:buChar char="Ø"/>
              <a:defRPr/>
            </a:pPr>
            <a:r>
              <a:rPr lang="ro-RO" sz="1100" dirty="0">
                <a:solidFill>
                  <a:srgbClr val="000000"/>
                </a:solidFill>
                <a:latin typeface="Tahoma" pitchFamily="34" charset="0"/>
                <a:ea typeface="Tahoma" pitchFamily="34" charset="0"/>
                <a:cs typeface="Tahoma" pitchFamily="34" charset="0"/>
              </a:rPr>
              <a:t> </a:t>
            </a:r>
            <a:r>
              <a:rPr lang="ro-RO" sz="1100" dirty="0" smtClean="0">
                <a:solidFill>
                  <a:srgbClr val="000000"/>
                </a:solidFill>
                <a:latin typeface="Tahoma" pitchFamily="34" charset="0"/>
                <a:ea typeface="Tahoma" pitchFamily="34" charset="0"/>
                <a:cs typeface="Tahoma" pitchFamily="34" charset="0"/>
              </a:rPr>
              <a:t> Asigură cadrul de tranzacţionare a CV</a:t>
            </a:r>
          </a:p>
          <a:p>
            <a:pPr>
              <a:buFont typeface="Wingdings" pitchFamily="2" charset="2"/>
              <a:buChar char="Ø"/>
              <a:defRPr/>
            </a:pPr>
            <a:r>
              <a:rPr lang="ro-RO" sz="1100" dirty="0" smtClean="0">
                <a:solidFill>
                  <a:srgbClr val="000000"/>
                </a:solidFill>
                <a:latin typeface="Tahoma" pitchFamily="34" charset="0"/>
                <a:ea typeface="Tahoma" pitchFamily="34" charset="0"/>
                <a:cs typeface="Tahoma" pitchFamily="34" charset="0"/>
              </a:rPr>
              <a:t>  Administrează </a:t>
            </a:r>
            <a:r>
              <a:rPr lang="ro-RO" sz="1100" dirty="0">
                <a:solidFill>
                  <a:srgbClr val="000000"/>
                </a:solidFill>
                <a:latin typeface="Tahoma" pitchFamily="34" charset="0"/>
                <a:ea typeface="Tahoma" pitchFamily="34" charset="0"/>
                <a:cs typeface="Tahoma" pitchFamily="34" charset="0"/>
              </a:rPr>
              <a:t>Piaţa de Certificate </a:t>
            </a:r>
            <a:r>
              <a:rPr lang="ro-RO" sz="1100" dirty="0" smtClean="0">
                <a:solidFill>
                  <a:srgbClr val="000000"/>
                </a:solidFill>
                <a:latin typeface="Tahoma" pitchFamily="34" charset="0"/>
                <a:ea typeface="Tahoma" pitchFamily="34" charset="0"/>
                <a:cs typeface="Tahoma" pitchFamily="34" charset="0"/>
              </a:rPr>
              <a:t>Verzi</a:t>
            </a:r>
          </a:p>
          <a:p>
            <a:pPr>
              <a:buFont typeface="Wingdings" pitchFamily="2" charset="2"/>
              <a:buChar char="Ø"/>
              <a:defRPr/>
            </a:pPr>
            <a:r>
              <a:rPr lang="ro-RO" sz="1100" dirty="0" smtClean="0">
                <a:solidFill>
                  <a:srgbClr val="000000"/>
                </a:solidFill>
                <a:latin typeface="Tahoma" pitchFamily="34" charset="0"/>
                <a:ea typeface="Tahoma" pitchFamily="34" charset="0"/>
                <a:cs typeface="Tahoma" pitchFamily="34" charset="0"/>
              </a:rPr>
              <a:t>  </a:t>
            </a:r>
            <a:r>
              <a:rPr lang="ro-RO" sz="1100" dirty="0">
                <a:solidFill>
                  <a:srgbClr val="000000"/>
                </a:solidFill>
                <a:latin typeface="Tahoma" pitchFamily="34" charset="0"/>
                <a:ea typeface="Tahoma" pitchFamily="34" charset="0"/>
                <a:cs typeface="Tahoma" pitchFamily="34" charset="0"/>
              </a:rPr>
              <a:t>Administrează Registrul de Certificate </a:t>
            </a:r>
            <a:r>
              <a:rPr lang="ro-RO" sz="1100" dirty="0" smtClean="0">
                <a:solidFill>
                  <a:srgbClr val="000000"/>
                </a:solidFill>
                <a:latin typeface="Tahoma" pitchFamily="34" charset="0"/>
                <a:ea typeface="Tahoma" pitchFamily="34" charset="0"/>
                <a:cs typeface="Tahoma" pitchFamily="34" charset="0"/>
              </a:rPr>
              <a:t>Verzi</a:t>
            </a:r>
          </a:p>
          <a:p>
            <a:pPr>
              <a:buFont typeface="Wingdings" pitchFamily="2" charset="2"/>
              <a:buChar char="Ø"/>
              <a:defRPr/>
            </a:pPr>
            <a:r>
              <a:rPr lang="ro-RO" sz="1100" dirty="0" smtClean="0">
                <a:solidFill>
                  <a:srgbClr val="000000"/>
                </a:solidFill>
                <a:latin typeface="Tahoma" pitchFamily="34" charset="0"/>
                <a:ea typeface="Tahoma" pitchFamily="34" charset="0"/>
                <a:cs typeface="Tahoma" pitchFamily="34" charset="0"/>
              </a:rPr>
              <a:t>  Administrează Registrul Participanţilor la PCV</a:t>
            </a:r>
            <a:endParaRPr lang="ro-RO" sz="1100" dirty="0">
              <a:solidFill>
                <a:srgbClr val="000000"/>
              </a:solidFill>
              <a:latin typeface="Tahoma" pitchFamily="34" charset="0"/>
              <a:ea typeface="Tahoma" pitchFamily="34" charset="0"/>
              <a:cs typeface="Tahoma" pitchFamily="34" charset="0"/>
            </a:endParaRPr>
          </a:p>
          <a:p>
            <a:pPr>
              <a:buSzPct val="150000"/>
              <a:buFont typeface="Wingdings" pitchFamily="2" charset="2"/>
              <a:buChar char="Ø"/>
              <a:defRPr/>
            </a:pPr>
            <a:endParaRPr lang="ro-RO" sz="1000" b="1" dirty="0">
              <a:solidFill>
                <a:schemeClr val="bg1"/>
              </a:solidFill>
            </a:endParaRPr>
          </a:p>
          <a:p>
            <a:pPr>
              <a:buSzPct val="150000"/>
              <a:buFont typeface="Wingdings" pitchFamily="2" charset="2"/>
              <a:buChar char="Ø"/>
              <a:defRPr/>
            </a:pPr>
            <a:endParaRPr lang="ro-RO" sz="1000" b="1" dirty="0">
              <a:solidFill>
                <a:schemeClr val="bg1"/>
              </a:solidFill>
            </a:endParaRPr>
          </a:p>
        </p:txBody>
      </p:sp>
      <p:sp>
        <p:nvSpPr>
          <p:cNvPr id="21" name="AutoShape 10"/>
          <p:cNvSpPr>
            <a:spLocks noChangeArrowheads="1"/>
          </p:cNvSpPr>
          <p:nvPr/>
        </p:nvSpPr>
        <p:spPr bwMode="auto">
          <a:xfrm rot="-5400000">
            <a:off x="742288" y="4171175"/>
            <a:ext cx="468312" cy="395288"/>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ln>
            <a:headEnd/>
            <a:tailEnd/>
          </a:ln>
        </p:spPr>
        <p:style>
          <a:lnRef idx="1">
            <a:schemeClr val="dk1"/>
          </a:lnRef>
          <a:fillRef idx="2">
            <a:schemeClr val="dk1"/>
          </a:fillRef>
          <a:effectRef idx="1">
            <a:schemeClr val="dk1"/>
          </a:effectRef>
          <a:fontRef idx="minor">
            <a:schemeClr val="dk1"/>
          </a:fontRef>
        </p:style>
        <p:txBody>
          <a:bodyPr wrap="none" anchor="ctr"/>
          <a:lstStyle/>
          <a:p>
            <a:pPr algn="r"/>
            <a:endParaRPr lang="ro-RO"/>
          </a:p>
        </p:txBody>
      </p:sp>
      <p:sp>
        <p:nvSpPr>
          <p:cNvPr id="22" name="AutoShape 11"/>
          <p:cNvSpPr>
            <a:spLocks noChangeArrowheads="1"/>
          </p:cNvSpPr>
          <p:nvPr/>
        </p:nvSpPr>
        <p:spPr bwMode="auto">
          <a:xfrm>
            <a:off x="6755738" y="2504302"/>
            <a:ext cx="2160587" cy="865188"/>
          </a:xfrm>
          <a:prstGeom prst="roundRect">
            <a:avLst>
              <a:gd name="adj" fmla="val 16667"/>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pPr algn="ctr">
              <a:defRPr/>
            </a:pPr>
            <a:endParaRPr lang="en-US" sz="1400" b="1" dirty="0">
              <a:solidFill>
                <a:srgbClr val="000000"/>
              </a:solidFill>
              <a:effectLst>
                <a:outerShdw blurRad="38100" dist="38100" dir="2700000" algn="tl">
                  <a:srgbClr val="000000"/>
                </a:outerShdw>
              </a:effectLst>
              <a:latin typeface="Tahoma" pitchFamily="34" charset="0"/>
              <a:ea typeface="Tahoma" pitchFamily="34" charset="0"/>
              <a:cs typeface="Tahoma" pitchFamily="34" charset="0"/>
            </a:endParaRPr>
          </a:p>
          <a:p>
            <a:pPr algn="ctr">
              <a:defRPr/>
            </a:pPr>
            <a:r>
              <a:rPr lang="ro-RO" sz="1400" dirty="0">
                <a:solidFill>
                  <a:srgbClr val="000000"/>
                </a:solidFill>
                <a:latin typeface="Tahoma" pitchFamily="34" charset="0"/>
                <a:ea typeface="Tahoma" pitchFamily="34" charset="0"/>
                <a:cs typeface="Tahoma" pitchFamily="34" charset="0"/>
              </a:rPr>
              <a:t>Producători de </a:t>
            </a:r>
            <a:r>
              <a:rPr lang="en-US" sz="1400" dirty="0">
                <a:solidFill>
                  <a:srgbClr val="000000"/>
                </a:solidFill>
                <a:latin typeface="Tahoma" pitchFamily="34" charset="0"/>
                <a:ea typeface="Tahoma" pitchFamily="34" charset="0"/>
                <a:cs typeface="Tahoma" pitchFamily="34" charset="0"/>
              </a:rPr>
              <a:t>E-SRE</a:t>
            </a:r>
          </a:p>
          <a:p>
            <a:pPr algn="ctr">
              <a:defRPr/>
            </a:pPr>
            <a:endParaRPr lang="en-US" sz="1200" dirty="0">
              <a:solidFill>
                <a:srgbClr val="000000"/>
              </a:solidFill>
              <a:effectLst>
                <a:outerShdw blurRad="38100" dist="38100" dir="2700000" algn="tl">
                  <a:srgbClr val="000000"/>
                </a:outerShdw>
              </a:effectLst>
              <a:latin typeface="Tahoma" pitchFamily="34" charset="0"/>
              <a:ea typeface="Tahoma" pitchFamily="34" charset="0"/>
              <a:cs typeface="Tahoma" pitchFamily="34" charset="0"/>
            </a:endParaRPr>
          </a:p>
          <a:p>
            <a:pPr algn="ctr">
              <a:defRPr/>
            </a:pPr>
            <a:r>
              <a:rPr lang="ro-RO" sz="1200" dirty="0">
                <a:solidFill>
                  <a:srgbClr val="000000"/>
                </a:solidFill>
                <a:latin typeface="Tahoma" pitchFamily="34" charset="0"/>
                <a:ea typeface="Tahoma" pitchFamily="34" charset="0"/>
                <a:cs typeface="Tahoma" pitchFamily="34" charset="0"/>
              </a:rPr>
              <a:t>Vând</a:t>
            </a:r>
            <a:r>
              <a:rPr lang="en-US" sz="1200" dirty="0">
                <a:solidFill>
                  <a:srgbClr val="000000"/>
                </a:solidFill>
                <a:latin typeface="Tahoma" pitchFamily="34" charset="0"/>
                <a:ea typeface="Tahoma" pitchFamily="34" charset="0"/>
                <a:cs typeface="Tahoma" pitchFamily="34" charset="0"/>
              </a:rPr>
              <a:t> CV</a:t>
            </a:r>
          </a:p>
          <a:p>
            <a:pPr algn="ctr">
              <a:defRPr/>
            </a:pPr>
            <a:endParaRPr lang="en-US" sz="1200" dirty="0">
              <a:solidFill>
                <a:srgbClr val="000000"/>
              </a:solidFill>
              <a:latin typeface="Tahoma" pitchFamily="34" charset="0"/>
              <a:ea typeface="Tahoma" pitchFamily="34" charset="0"/>
              <a:cs typeface="Tahoma" pitchFamily="34" charset="0"/>
            </a:endParaRPr>
          </a:p>
        </p:txBody>
      </p:sp>
      <p:sp>
        <p:nvSpPr>
          <p:cNvPr id="23" name="AutoShape 12"/>
          <p:cNvSpPr>
            <a:spLocks noChangeArrowheads="1"/>
          </p:cNvSpPr>
          <p:nvPr/>
        </p:nvSpPr>
        <p:spPr bwMode="auto">
          <a:xfrm>
            <a:off x="6755738" y="3491983"/>
            <a:ext cx="2160587" cy="1046943"/>
          </a:xfrm>
          <a:prstGeom prst="roundRect">
            <a:avLst>
              <a:gd name="adj" fmla="val 16667"/>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pPr algn="ctr">
              <a:defRPr/>
            </a:pPr>
            <a:endParaRPr lang="ro-RO" b="1" dirty="0">
              <a:solidFill>
                <a:srgbClr val="008080"/>
              </a:solidFill>
            </a:endParaRPr>
          </a:p>
          <a:p>
            <a:pPr algn="ctr">
              <a:defRPr/>
            </a:pPr>
            <a:r>
              <a:rPr lang="ro-RO" sz="1400" dirty="0" smtClean="0">
                <a:solidFill>
                  <a:srgbClr val="000000"/>
                </a:solidFill>
                <a:latin typeface="Tahoma" pitchFamily="34" charset="0"/>
                <a:ea typeface="Tahoma" pitchFamily="34" charset="0"/>
                <a:cs typeface="Tahoma" pitchFamily="34" charset="0"/>
              </a:rPr>
              <a:t>Operatori economici </a:t>
            </a:r>
          </a:p>
          <a:p>
            <a:pPr algn="ctr">
              <a:defRPr/>
            </a:pPr>
            <a:r>
              <a:rPr lang="ro-RO" sz="1400" dirty="0" smtClean="0">
                <a:solidFill>
                  <a:srgbClr val="000000"/>
                </a:solidFill>
                <a:latin typeface="Tahoma" pitchFamily="34" charset="0"/>
                <a:ea typeface="Tahoma" pitchFamily="34" charset="0"/>
                <a:cs typeface="Tahoma" pitchFamily="34" charset="0"/>
              </a:rPr>
              <a:t>cu obligaţia </a:t>
            </a:r>
          </a:p>
          <a:p>
            <a:pPr algn="ctr">
              <a:defRPr/>
            </a:pPr>
            <a:r>
              <a:rPr lang="ro-RO" sz="1400" dirty="0" smtClean="0">
                <a:solidFill>
                  <a:srgbClr val="000000"/>
                </a:solidFill>
                <a:latin typeface="Tahoma" pitchFamily="34" charset="0"/>
                <a:ea typeface="Tahoma" pitchFamily="34" charset="0"/>
                <a:cs typeface="Tahoma" pitchFamily="34" charset="0"/>
              </a:rPr>
              <a:t>de achiziţie CV</a:t>
            </a:r>
          </a:p>
          <a:p>
            <a:pPr algn="ctr">
              <a:defRPr/>
            </a:pPr>
            <a:endParaRPr lang="ro-RO" sz="1200" dirty="0">
              <a:solidFill>
                <a:srgbClr val="000000"/>
              </a:solidFill>
              <a:latin typeface="Tahoma" pitchFamily="34" charset="0"/>
              <a:ea typeface="Tahoma" pitchFamily="34" charset="0"/>
              <a:cs typeface="Tahoma" pitchFamily="34" charset="0"/>
            </a:endParaRPr>
          </a:p>
          <a:p>
            <a:pPr algn="ctr">
              <a:defRPr/>
            </a:pPr>
            <a:r>
              <a:rPr lang="ro-RO" sz="1200" dirty="0">
                <a:solidFill>
                  <a:srgbClr val="000000"/>
                </a:solidFill>
                <a:latin typeface="Tahoma" pitchFamily="34" charset="0"/>
                <a:ea typeface="Tahoma" pitchFamily="34" charset="0"/>
                <a:cs typeface="Tahoma" pitchFamily="34" charset="0"/>
              </a:rPr>
              <a:t>Cumpără CV</a:t>
            </a:r>
          </a:p>
          <a:p>
            <a:pPr algn="ctr">
              <a:defRPr/>
            </a:pPr>
            <a:endParaRPr lang="en-US" b="1" dirty="0">
              <a:solidFill>
                <a:srgbClr val="008080"/>
              </a:solidFill>
            </a:endParaRPr>
          </a:p>
        </p:txBody>
      </p:sp>
      <p:sp>
        <p:nvSpPr>
          <p:cNvPr id="24" name="AutoShape 13"/>
          <p:cNvSpPr>
            <a:spLocks noChangeArrowheads="1"/>
          </p:cNvSpPr>
          <p:nvPr/>
        </p:nvSpPr>
        <p:spPr bwMode="auto">
          <a:xfrm rot="-5400000">
            <a:off x="4595151" y="4341283"/>
            <a:ext cx="468312" cy="395287"/>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ln>
            <a:headEnd/>
            <a:tailEnd/>
          </a:ln>
        </p:spPr>
        <p:style>
          <a:lnRef idx="1">
            <a:schemeClr val="dk1"/>
          </a:lnRef>
          <a:fillRef idx="2">
            <a:schemeClr val="dk1"/>
          </a:fillRef>
          <a:effectRef idx="1">
            <a:schemeClr val="dk1"/>
          </a:effectRef>
          <a:fontRef idx="minor">
            <a:schemeClr val="dk1"/>
          </a:fontRef>
        </p:style>
        <p:txBody>
          <a:bodyPr wrap="none" anchor="ctr"/>
          <a:lstStyle/>
          <a:p>
            <a:pPr algn="r"/>
            <a:endParaRPr lang="ro-RO"/>
          </a:p>
        </p:txBody>
      </p:sp>
      <p:sp>
        <p:nvSpPr>
          <p:cNvPr id="25" name="AutoShape 14"/>
          <p:cNvSpPr>
            <a:spLocks noChangeArrowheads="1"/>
          </p:cNvSpPr>
          <p:nvPr/>
        </p:nvSpPr>
        <p:spPr bwMode="auto">
          <a:xfrm rot="5400000">
            <a:off x="2403606" y="4248169"/>
            <a:ext cx="574675" cy="395288"/>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ln>
            <a:headEnd/>
            <a:tailEnd/>
          </a:ln>
        </p:spPr>
        <p:style>
          <a:lnRef idx="1">
            <a:schemeClr val="dk1"/>
          </a:lnRef>
          <a:fillRef idx="2">
            <a:schemeClr val="dk1"/>
          </a:fillRef>
          <a:effectRef idx="1">
            <a:schemeClr val="dk1"/>
          </a:effectRef>
          <a:fontRef idx="minor">
            <a:schemeClr val="dk1"/>
          </a:fontRef>
        </p:style>
        <p:txBody>
          <a:bodyPr wrap="none" anchor="ctr"/>
          <a:lstStyle/>
          <a:p>
            <a:pPr algn="r"/>
            <a:endParaRPr lang="ro-RO"/>
          </a:p>
        </p:txBody>
      </p:sp>
      <p:sp>
        <p:nvSpPr>
          <p:cNvPr id="26" name="AutoShape 15"/>
          <p:cNvSpPr>
            <a:spLocks noChangeArrowheads="1"/>
          </p:cNvSpPr>
          <p:nvPr/>
        </p:nvSpPr>
        <p:spPr bwMode="auto">
          <a:xfrm rot="5400000">
            <a:off x="4583765" y="2384155"/>
            <a:ext cx="475208" cy="395288"/>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ln w="9525" algn="ctr">
            <a:noFill/>
            <a:miter lim="800000"/>
            <a:headEnd/>
            <a:tailEnd/>
          </a:ln>
        </p:spPr>
        <p:style>
          <a:lnRef idx="0">
            <a:scrgbClr r="0" g="0" b="0"/>
          </a:lnRef>
          <a:fillRef idx="1002">
            <a:schemeClr val="lt1"/>
          </a:fillRef>
          <a:effectRef idx="0">
            <a:scrgbClr r="0" g="0" b="0"/>
          </a:effectRef>
          <a:fontRef idx="major"/>
        </p:style>
        <p:txBody>
          <a:bodyPr wrap="none" anchor="ctr"/>
          <a:lstStyle/>
          <a:p>
            <a:pPr algn="r"/>
            <a:endParaRPr lang="ro-RO"/>
          </a:p>
        </p:txBody>
      </p:sp>
      <p:sp>
        <p:nvSpPr>
          <p:cNvPr id="27" name="AutoShape 16"/>
          <p:cNvSpPr>
            <a:spLocks noChangeArrowheads="1"/>
          </p:cNvSpPr>
          <p:nvPr/>
        </p:nvSpPr>
        <p:spPr bwMode="auto">
          <a:xfrm rot="9617093">
            <a:off x="5608590" y="2818112"/>
            <a:ext cx="1154936" cy="395288"/>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ln>
            <a:headEnd/>
            <a:tailEnd/>
          </a:ln>
        </p:spPr>
        <p:style>
          <a:lnRef idx="1">
            <a:schemeClr val="dk1"/>
          </a:lnRef>
          <a:fillRef idx="2">
            <a:schemeClr val="dk1"/>
          </a:fillRef>
          <a:effectRef idx="1">
            <a:schemeClr val="dk1"/>
          </a:effectRef>
          <a:fontRef idx="minor">
            <a:schemeClr val="dk1"/>
          </a:fontRef>
        </p:style>
        <p:txBody>
          <a:bodyPr wrap="none" anchor="ctr"/>
          <a:lstStyle/>
          <a:p>
            <a:pPr algn="r"/>
            <a:endParaRPr lang="ro-RO"/>
          </a:p>
        </p:txBody>
      </p:sp>
      <p:sp>
        <p:nvSpPr>
          <p:cNvPr id="28" name="AutoShape 17"/>
          <p:cNvSpPr>
            <a:spLocks noChangeArrowheads="1"/>
          </p:cNvSpPr>
          <p:nvPr/>
        </p:nvSpPr>
        <p:spPr bwMode="auto">
          <a:xfrm rot="-10324035">
            <a:off x="5698463" y="3566338"/>
            <a:ext cx="1025525" cy="395287"/>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ln>
            <a:headEnd/>
            <a:tailEnd/>
          </a:ln>
        </p:spPr>
        <p:style>
          <a:lnRef idx="1">
            <a:schemeClr val="dk1"/>
          </a:lnRef>
          <a:fillRef idx="2">
            <a:schemeClr val="dk1"/>
          </a:fillRef>
          <a:effectRef idx="1">
            <a:schemeClr val="dk1"/>
          </a:effectRef>
          <a:fontRef idx="minor">
            <a:schemeClr val="dk1"/>
          </a:fontRef>
        </p:style>
        <p:txBody>
          <a:bodyPr wrap="none" anchor="ctr"/>
          <a:lstStyle/>
          <a:p>
            <a:pPr algn="r"/>
            <a:endParaRPr lang="ro-RO"/>
          </a:p>
        </p:txBody>
      </p:sp>
      <p:sp>
        <p:nvSpPr>
          <p:cNvPr id="30" name="TextBox 29"/>
          <p:cNvSpPr txBox="1">
            <a:spLocks noChangeArrowheads="1"/>
          </p:cNvSpPr>
          <p:nvPr/>
        </p:nvSpPr>
        <p:spPr bwMode="auto">
          <a:xfrm>
            <a:off x="549800" y="6324600"/>
            <a:ext cx="8458200" cy="261610"/>
          </a:xfrm>
          <a:prstGeom prst="rect">
            <a:avLst/>
          </a:prstGeom>
          <a:noFill/>
          <a:ln w="9525">
            <a:noFill/>
            <a:miter lim="800000"/>
            <a:headEnd/>
            <a:tailEnd/>
          </a:ln>
        </p:spPr>
        <p:txBody>
          <a:bodyPr>
            <a:spAutoFit/>
          </a:bodyPr>
          <a:lstStyle/>
          <a:p>
            <a:pPr>
              <a:spcBef>
                <a:spcPct val="50000"/>
              </a:spcBef>
            </a:pPr>
            <a:r>
              <a:rPr lang="it-IT" sz="1100" dirty="0" smtClean="0"/>
              <a:t>Sursele regenerabile de energie, o şansă pentru România</a:t>
            </a:r>
            <a:r>
              <a:rPr lang="ro-RO" sz="1100" dirty="0" smtClean="0"/>
              <a:t> </a:t>
            </a:r>
            <a:r>
              <a:rPr lang="ro-RO" sz="1100" dirty="0" smtClean="0"/>
              <a:t>/ 14 </a:t>
            </a:r>
            <a:r>
              <a:rPr lang="en-US" sz="1100" dirty="0" err="1" smtClean="0"/>
              <a:t>noiembrie</a:t>
            </a:r>
            <a:r>
              <a:rPr lang="ro-RO" sz="1100" dirty="0" smtClean="0"/>
              <a:t> 2011 / </a:t>
            </a:r>
            <a:r>
              <a:rPr lang="ro-RO" sz="1100" dirty="0" smtClean="0"/>
              <a:t>Hilton, București</a:t>
            </a:r>
            <a:endParaRPr lang="en-US" sz="11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12700">
          <a:gradFill>
            <a:gsLst>
              <a:gs pos="0">
                <a:srgbClr val="897E47"/>
              </a:gs>
              <a:gs pos="50000">
                <a:schemeClr val="accent1">
                  <a:tint val="44500"/>
                  <a:satMod val="160000"/>
                </a:schemeClr>
              </a:gs>
              <a:gs pos="100000">
                <a:schemeClr val="accent1">
                  <a:tint val="23500"/>
                  <a:satMod val="160000"/>
                </a:schemeClr>
              </a:gs>
            </a:gsLst>
            <a:lin ang="5400000" scaled="0"/>
          </a:gra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1301</TotalTime>
  <Words>1592</Words>
  <Application>Microsoft Office PowerPoint</Application>
  <PresentationFormat>On-screen Show (4:3)</PresentationFormat>
  <Paragraphs>245</Paragraphs>
  <Slides>20</Slides>
  <Notes>1</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Titlu</dc:title>
  <dc:creator>Mircea Tanase</dc:creator>
  <cp:lastModifiedBy>gvladescu</cp:lastModifiedBy>
  <cp:revision>123</cp:revision>
  <dcterms:created xsi:type="dcterms:W3CDTF">2011-09-08T09:22:26Z</dcterms:created>
  <dcterms:modified xsi:type="dcterms:W3CDTF">2011-11-11T12:14:05Z</dcterms:modified>
</cp:coreProperties>
</file>